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Lst>
  <p:notesMasterIdLst>
    <p:notesMasterId r:id="rId153"/>
  </p:notesMasterIdLst>
  <p:sldIdLst>
    <p:sldId id="383" r:id="rId5"/>
    <p:sldId id="384" r:id="rId6"/>
    <p:sldId id="385" r:id="rId7"/>
    <p:sldId id="309" r:id="rId8"/>
    <p:sldId id="386" r:id="rId9"/>
    <p:sldId id="387" r:id="rId10"/>
    <p:sldId id="388" r:id="rId11"/>
    <p:sldId id="313" r:id="rId12"/>
    <p:sldId id="389" r:id="rId13"/>
    <p:sldId id="390" r:id="rId14"/>
    <p:sldId id="391" r:id="rId15"/>
    <p:sldId id="392" r:id="rId16"/>
    <p:sldId id="393" r:id="rId17"/>
    <p:sldId id="394" r:id="rId18"/>
    <p:sldId id="395" r:id="rId19"/>
    <p:sldId id="396" r:id="rId20"/>
    <p:sldId id="398" r:id="rId21"/>
    <p:sldId id="397" r:id="rId22"/>
    <p:sldId id="404" r:id="rId23"/>
    <p:sldId id="405" r:id="rId24"/>
    <p:sldId id="406" r:id="rId25"/>
    <p:sldId id="407" r:id="rId26"/>
    <p:sldId id="409" r:id="rId27"/>
    <p:sldId id="408" r:id="rId28"/>
    <p:sldId id="410" r:id="rId29"/>
    <p:sldId id="412" r:id="rId30"/>
    <p:sldId id="413" r:id="rId31"/>
    <p:sldId id="414" r:id="rId32"/>
    <p:sldId id="416" r:id="rId33"/>
    <p:sldId id="415" r:id="rId34"/>
    <p:sldId id="417" r:id="rId35"/>
    <p:sldId id="418" r:id="rId36"/>
    <p:sldId id="420" r:id="rId37"/>
    <p:sldId id="419" r:id="rId38"/>
    <p:sldId id="421" r:id="rId39"/>
    <p:sldId id="422" r:id="rId40"/>
    <p:sldId id="424" r:id="rId41"/>
    <p:sldId id="423" r:id="rId42"/>
    <p:sldId id="425" r:id="rId43"/>
    <p:sldId id="426" r:id="rId44"/>
    <p:sldId id="427" r:id="rId45"/>
    <p:sldId id="428" r:id="rId46"/>
    <p:sldId id="429"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61" r:id="rId62"/>
    <p:sldId id="458" r:id="rId63"/>
    <p:sldId id="464" r:id="rId64"/>
    <p:sldId id="460" r:id="rId65"/>
    <p:sldId id="462" r:id="rId66"/>
    <p:sldId id="463" r:id="rId67"/>
    <p:sldId id="465" r:id="rId68"/>
    <p:sldId id="488"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9" r:id="rId89"/>
    <p:sldId id="494" r:id="rId90"/>
    <p:sldId id="495" r:id="rId91"/>
    <p:sldId id="496" r:id="rId92"/>
    <p:sldId id="497" r:id="rId93"/>
    <p:sldId id="498" r:id="rId94"/>
    <p:sldId id="499" r:id="rId95"/>
    <p:sldId id="500" r:id="rId96"/>
    <p:sldId id="501" r:id="rId97"/>
    <p:sldId id="502" r:id="rId98"/>
    <p:sldId id="503" r:id="rId99"/>
    <p:sldId id="490" r:id="rId100"/>
    <p:sldId id="505" r:id="rId101"/>
    <p:sldId id="504" r:id="rId102"/>
    <p:sldId id="506" r:id="rId103"/>
    <p:sldId id="507" r:id="rId104"/>
    <p:sldId id="491" r:id="rId105"/>
    <p:sldId id="534" r:id="rId106"/>
    <p:sldId id="535" r:id="rId107"/>
    <p:sldId id="536" r:id="rId108"/>
    <p:sldId id="537" r:id="rId109"/>
    <p:sldId id="538" r:id="rId110"/>
    <p:sldId id="492" r:id="rId111"/>
    <p:sldId id="540" r:id="rId112"/>
    <p:sldId id="542" r:id="rId113"/>
    <p:sldId id="541" r:id="rId114"/>
    <p:sldId id="543" r:id="rId115"/>
    <p:sldId id="539" r:id="rId116"/>
    <p:sldId id="544" r:id="rId117"/>
    <p:sldId id="545" r:id="rId118"/>
    <p:sldId id="546" r:id="rId119"/>
    <p:sldId id="547" r:id="rId120"/>
    <p:sldId id="548" r:id="rId121"/>
    <p:sldId id="555" r:id="rId122"/>
    <p:sldId id="557" r:id="rId123"/>
    <p:sldId id="511" r:id="rId124"/>
    <p:sldId id="549" r:id="rId125"/>
    <p:sldId id="550" r:id="rId126"/>
    <p:sldId id="554" r:id="rId127"/>
    <p:sldId id="551" r:id="rId128"/>
    <p:sldId id="553" r:id="rId129"/>
    <p:sldId id="552" r:id="rId130"/>
    <p:sldId id="558" r:id="rId131"/>
    <p:sldId id="559" r:id="rId132"/>
    <p:sldId id="560" r:id="rId133"/>
    <p:sldId id="561" r:id="rId134"/>
    <p:sldId id="517" r:id="rId135"/>
    <p:sldId id="518" r:id="rId136"/>
    <p:sldId id="519" r:id="rId137"/>
    <p:sldId id="520" r:id="rId138"/>
    <p:sldId id="521" r:id="rId139"/>
    <p:sldId id="522" r:id="rId140"/>
    <p:sldId id="523" r:id="rId141"/>
    <p:sldId id="524" r:id="rId142"/>
    <p:sldId id="525" r:id="rId143"/>
    <p:sldId id="526" r:id="rId144"/>
    <p:sldId id="493" r:id="rId145"/>
    <p:sldId id="527" r:id="rId146"/>
    <p:sldId id="528" r:id="rId147"/>
    <p:sldId id="529" r:id="rId148"/>
    <p:sldId id="530" r:id="rId149"/>
    <p:sldId id="531" r:id="rId150"/>
    <p:sldId id="532" r:id="rId151"/>
    <p:sldId id="533" r:id="rId152"/>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38"/>
    <p:restoredTop sz="96291" autoAdjust="0"/>
  </p:normalViewPr>
  <p:slideViewPr>
    <p:cSldViewPr>
      <p:cViewPr>
        <p:scale>
          <a:sx n="100" d="100"/>
          <a:sy n="100" d="100"/>
        </p:scale>
        <p:origin x="280"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notesMaster" Target="notesMasters/notesMaster1.xml"/><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developer.android.com/reference/android/view/ViewGroup.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50</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57</a:t>
            </a:fld>
            <a:endParaRPr lang="en-US"/>
          </a:p>
        </p:txBody>
      </p:sp>
    </p:spTree>
    <p:extLst>
      <p:ext uri="{BB962C8B-B14F-4D97-AF65-F5344CB8AC3E}">
        <p14:creationId xmlns:p14="http://schemas.microsoft.com/office/powerpoint/2010/main" val="27231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61</a:t>
            </a:fld>
            <a:endParaRPr lang="en-US"/>
          </a:p>
        </p:txBody>
      </p:sp>
    </p:spTree>
    <p:extLst>
      <p:ext uri="{BB962C8B-B14F-4D97-AF65-F5344CB8AC3E}">
        <p14:creationId xmlns:p14="http://schemas.microsoft.com/office/powerpoint/2010/main" val="182505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62</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65</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69</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73</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101</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102</a:t>
            </a:fld>
            <a:endParaRPr lang="en-US"/>
          </a:p>
        </p:txBody>
      </p:sp>
    </p:spTree>
    <p:extLst>
      <p:ext uri="{BB962C8B-B14F-4D97-AF65-F5344CB8AC3E}">
        <p14:creationId xmlns:p14="http://schemas.microsoft.com/office/powerpoint/2010/main" val="1725138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738909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992576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1364090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106</a:t>
            </a:fld>
            <a:endParaRPr lang="en-US"/>
          </a:p>
        </p:txBody>
      </p:sp>
    </p:spTree>
    <p:extLst>
      <p:ext uri="{BB962C8B-B14F-4D97-AF65-F5344CB8AC3E}">
        <p14:creationId xmlns:p14="http://schemas.microsoft.com/office/powerpoint/2010/main" val="1396005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107</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112</a:t>
            </a:fld>
            <a:endParaRPr lang="en-US"/>
          </a:p>
        </p:txBody>
      </p:sp>
    </p:spTree>
    <p:extLst>
      <p:ext uri="{BB962C8B-B14F-4D97-AF65-F5344CB8AC3E}">
        <p14:creationId xmlns:p14="http://schemas.microsoft.com/office/powerpoint/2010/main" val="1701475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118</a:t>
            </a:fld>
            <a:endParaRPr lang="en-US"/>
          </a:p>
        </p:txBody>
      </p:sp>
    </p:spTree>
    <p:extLst>
      <p:ext uri="{BB962C8B-B14F-4D97-AF65-F5344CB8AC3E}">
        <p14:creationId xmlns:p14="http://schemas.microsoft.com/office/powerpoint/2010/main" val="160466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107457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121</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121</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84620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122</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122</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146476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123</a:t>
            </a:fld>
            <a:endParaRPr lang="en-US"/>
          </a:p>
        </p:txBody>
      </p:sp>
    </p:spTree>
    <p:extLst>
      <p:ext uri="{BB962C8B-B14F-4D97-AF65-F5344CB8AC3E}">
        <p14:creationId xmlns:p14="http://schemas.microsoft.com/office/powerpoint/2010/main" val="1587992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124</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124</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0409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125</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125</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027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126</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126</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42561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127</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127</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293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128</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128</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82841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129</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129</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153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130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130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0965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AE7E965-F274-7842-A3DD-366487B52ED2}" type="slidenum">
              <a:rPr lang="en-AU" altLang="en-US"/>
              <a:pPr/>
              <a:t>131</a:t>
            </a:fld>
            <a:endParaRPr lang="en-AU" altLang="en-US"/>
          </a:p>
        </p:txBody>
      </p:sp>
      <p:sp>
        <p:nvSpPr>
          <p:cNvPr id="9420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508BCC1-FACA-3B46-AE60-EDB524E89F3C}" type="slidenum">
              <a:rPr lang="en-AU" altLang="en-US" sz="1400">
                <a:ea typeface="Lucida Sans Unicode" charset="0"/>
                <a:cs typeface="Lucida Sans Unicode" charset="0"/>
              </a:rPr>
              <a:pPr algn="r">
                <a:lnSpc>
                  <a:spcPct val="87000"/>
                </a:lnSpc>
                <a:buClrTx/>
                <a:buFontTx/>
                <a:buNone/>
              </a:pPr>
              <a:t>131</a:t>
            </a:fld>
            <a:endParaRPr lang="en-AU" altLang="en-US" sz="1400">
              <a:ea typeface="Lucida Sans Unicode" charset="0"/>
              <a:cs typeface="Lucida Sans Unicode" charset="0"/>
            </a:endParaRPr>
          </a:p>
        </p:txBody>
      </p:sp>
      <p:sp>
        <p:nvSpPr>
          <p:cNvPr id="9421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1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753034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0ACE82E-0F24-0144-A606-FB31B6411FC4}" type="slidenum">
              <a:rPr lang="en-AU" altLang="en-US"/>
              <a:pPr/>
              <a:t>132</a:t>
            </a:fld>
            <a:endParaRPr lang="en-AU" altLang="en-US"/>
          </a:p>
        </p:txBody>
      </p:sp>
      <p:sp>
        <p:nvSpPr>
          <p:cNvPr id="9523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7C44FF6E-518E-6244-B6FE-6D20693EFACE}" type="slidenum">
              <a:rPr lang="en-AU" altLang="en-US" sz="1400">
                <a:ea typeface="Lucida Sans Unicode" charset="0"/>
                <a:cs typeface="Lucida Sans Unicode" charset="0"/>
              </a:rPr>
              <a:pPr algn="r">
                <a:lnSpc>
                  <a:spcPct val="87000"/>
                </a:lnSpc>
                <a:buClrTx/>
                <a:buFontTx/>
                <a:buNone/>
              </a:pPr>
              <a:t>132</a:t>
            </a:fld>
            <a:endParaRPr lang="en-AU" altLang="en-US" sz="1400">
              <a:ea typeface="Lucida Sans Unicode" charset="0"/>
              <a:cs typeface="Lucida Sans Unicode" charset="0"/>
            </a:endParaRPr>
          </a:p>
        </p:txBody>
      </p:sp>
      <p:sp>
        <p:nvSpPr>
          <p:cNvPr id="9523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3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536306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DB3354DD-2C75-DF4A-A24A-EE71AAA31E90}" type="slidenum">
              <a:rPr lang="en-AU" altLang="en-US"/>
              <a:pPr/>
              <a:t>133</a:t>
            </a:fld>
            <a:endParaRPr lang="en-AU" altLang="en-US"/>
          </a:p>
        </p:txBody>
      </p:sp>
      <p:sp>
        <p:nvSpPr>
          <p:cNvPr id="9625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3413A89-9472-B24C-B152-061F3BB1F599}" type="slidenum">
              <a:rPr lang="en-AU" altLang="en-US" sz="1400">
                <a:ea typeface="Lucida Sans Unicode" charset="0"/>
                <a:cs typeface="Lucida Sans Unicode" charset="0"/>
              </a:rPr>
              <a:pPr algn="r">
                <a:lnSpc>
                  <a:spcPct val="87000"/>
                </a:lnSpc>
                <a:buClrTx/>
                <a:buFontTx/>
                <a:buNone/>
              </a:pPr>
              <a:t>133</a:t>
            </a:fld>
            <a:endParaRPr lang="en-AU" altLang="en-US" sz="1400">
              <a:ea typeface="Lucida Sans Unicode" charset="0"/>
              <a:cs typeface="Lucida Sans Unicode" charset="0"/>
            </a:endParaRPr>
          </a:p>
        </p:txBody>
      </p:sp>
      <p:sp>
        <p:nvSpPr>
          <p:cNvPr id="9625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5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6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86400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DC7281F-37CF-9E4E-BD07-4D7C7C021BC3}" type="slidenum">
              <a:rPr lang="en-AU" altLang="en-US"/>
              <a:pPr/>
              <a:t>134</a:t>
            </a:fld>
            <a:endParaRPr lang="en-AU" altLang="en-US"/>
          </a:p>
        </p:txBody>
      </p:sp>
      <p:sp>
        <p:nvSpPr>
          <p:cNvPr id="9728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1591ACF5-6126-E84B-975D-36799880697C}" type="slidenum">
              <a:rPr lang="en-AU" altLang="en-US" sz="1400">
                <a:ea typeface="Lucida Sans Unicode" charset="0"/>
                <a:cs typeface="Lucida Sans Unicode" charset="0"/>
              </a:rPr>
              <a:pPr algn="r">
                <a:lnSpc>
                  <a:spcPct val="87000"/>
                </a:lnSpc>
                <a:buClrTx/>
                <a:buFontTx/>
                <a:buNone/>
              </a:pPr>
              <a:t>134</a:t>
            </a:fld>
            <a:endParaRPr lang="en-AU" altLang="en-US" sz="1400">
              <a:ea typeface="Lucida Sans Unicode" charset="0"/>
              <a:cs typeface="Lucida Sans Unicode" charset="0"/>
            </a:endParaRPr>
          </a:p>
        </p:txBody>
      </p:sp>
      <p:sp>
        <p:nvSpPr>
          <p:cNvPr id="9728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8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6484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70A69E7-EB37-D347-BD14-E12C65FABD69}" type="slidenum">
              <a:rPr lang="en-AU" altLang="en-US"/>
              <a:pPr/>
              <a:t>135</a:t>
            </a:fld>
            <a:endParaRPr lang="en-AU" altLang="en-US"/>
          </a:p>
        </p:txBody>
      </p:sp>
      <p:sp>
        <p:nvSpPr>
          <p:cNvPr id="9830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5C66C89D-7D39-3B46-BC09-A1F39D8A1667}" type="slidenum">
              <a:rPr lang="en-AU" altLang="en-US" sz="1400">
                <a:ea typeface="Lucida Sans Unicode" charset="0"/>
                <a:cs typeface="Lucida Sans Unicode" charset="0"/>
              </a:rPr>
              <a:pPr algn="r">
                <a:lnSpc>
                  <a:spcPct val="87000"/>
                </a:lnSpc>
                <a:buClrTx/>
                <a:buFontTx/>
                <a:buNone/>
              </a:pPr>
              <a:t>135</a:t>
            </a:fld>
            <a:endParaRPr lang="en-AU" altLang="en-US" sz="1400">
              <a:ea typeface="Lucida Sans Unicode" charset="0"/>
              <a:cs typeface="Lucida Sans Unicode" charset="0"/>
            </a:endParaRPr>
          </a:p>
        </p:txBody>
      </p:sp>
      <p:sp>
        <p:nvSpPr>
          <p:cNvPr id="9830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0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31074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17F323DC-B8E7-6A4A-B69D-EDCB45E4347F}" type="slidenum">
              <a:rPr lang="en-AU" altLang="en-US"/>
              <a:pPr/>
              <a:t>136</a:t>
            </a:fld>
            <a:endParaRPr lang="en-AU" altLang="en-US"/>
          </a:p>
        </p:txBody>
      </p:sp>
      <p:sp>
        <p:nvSpPr>
          <p:cNvPr id="9932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4531DDE-7D79-E94D-A34F-615441CB0EEB}" type="slidenum">
              <a:rPr lang="en-AU" altLang="en-US" sz="1400">
                <a:ea typeface="Lucida Sans Unicode" charset="0"/>
                <a:cs typeface="Lucida Sans Unicode" charset="0"/>
              </a:rPr>
              <a:pPr algn="r">
                <a:lnSpc>
                  <a:spcPct val="87000"/>
                </a:lnSpc>
                <a:buClrTx/>
                <a:buFontTx/>
                <a:buNone/>
              </a:pPr>
              <a:t>136</a:t>
            </a:fld>
            <a:endParaRPr lang="en-AU" altLang="en-US" sz="1400">
              <a:ea typeface="Lucida Sans Unicode" charset="0"/>
              <a:cs typeface="Lucida Sans Unicode" charset="0"/>
            </a:endParaRPr>
          </a:p>
        </p:txBody>
      </p:sp>
      <p:sp>
        <p:nvSpPr>
          <p:cNvPr id="9933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3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0102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137</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47B2501C-7E47-6941-9DA9-9B64E9ED36F4}" type="slidenum">
              <a:rPr lang="en-AU" altLang="en-US" sz="1400">
                <a:ea typeface="Lucida Sans Unicode" charset="0"/>
                <a:cs typeface="Lucida Sans Unicode" charset="0"/>
              </a:rPr>
              <a:pPr algn="r">
                <a:lnSpc>
                  <a:spcPct val="87000"/>
                </a:lnSpc>
              </a:pPr>
              <a:t>137</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870785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138</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5CDD35A6-EC12-CA43-B134-3610B8A1554F}" type="slidenum">
              <a:rPr lang="en-AU" altLang="en-US" sz="1400">
                <a:ea typeface="Lucida Sans Unicode" charset="0"/>
                <a:cs typeface="Lucida Sans Unicode" charset="0"/>
              </a:rPr>
              <a:pPr algn="r">
                <a:lnSpc>
                  <a:spcPct val="87000"/>
                </a:lnSpc>
              </a:pPr>
              <a:t>138</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21272319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139</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91978E19-B530-F64C-8136-464EB54BB854}" type="slidenum">
              <a:rPr lang="en-AU" altLang="en-US" sz="1400">
                <a:ea typeface="Lucida Sans Unicode" charset="0"/>
                <a:cs typeface="Lucida Sans Unicode" charset="0"/>
              </a:rPr>
              <a:pPr algn="r">
                <a:lnSpc>
                  <a:spcPct val="87000"/>
                </a:lnSpc>
              </a:pPr>
              <a:t>139</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12579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140</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F97A648E-49C8-5D48-9949-34F2AB808F4A}" type="slidenum">
              <a:rPr lang="en-AU" altLang="en-US" sz="1400">
                <a:ea typeface="Lucida Sans Unicode" charset="0"/>
                <a:cs typeface="Lucida Sans Unicode" charset="0"/>
              </a:rPr>
              <a:pPr algn="r">
                <a:lnSpc>
                  <a:spcPct val="87000"/>
                </a:lnSpc>
              </a:pPr>
              <a:t>140</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5655115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141</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4E6096-7834-CD4B-A53E-A518204FDD83}" type="slidenum">
              <a:rPr lang="en-AU" altLang="en-US">
                <a:ea typeface="Lucida Sans Unicode" charset="0"/>
                <a:cs typeface="Lucida Sans Unicode" charset="0"/>
              </a:rPr>
              <a:pPr/>
              <a:t>143</a:t>
            </a:fld>
            <a:endParaRPr lang="en-AU" altLang="en-US">
              <a:ea typeface="Lucida Sans Unicode" charset="0"/>
              <a:cs typeface="Lucida Sans Unicode" charset="0"/>
            </a:endParaRPr>
          </a:p>
        </p:txBody>
      </p:sp>
      <p:sp>
        <p:nvSpPr>
          <p:cNvPr id="10137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D04A49E-2364-024D-946D-355C194384B7}"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143</a:t>
            </a:fld>
            <a:endParaRPr lang="en-AU" altLang="en-US" sz="1400">
              <a:ea typeface="Lucida Sans Unicode" charset="0"/>
              <a:cs typeface="Lucida Sans Unicode" charset="0"/>
            </a:endParaRPr>
          </a:p>
        </p:txBody>
      </p:sp>
      <p:sp>
        <p:nvSpPr>
          <p:cNvPr id="101378"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9"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3333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145</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47B2501C-7E47-6941-9DA9-9B64E9ED36F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145</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254998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146</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5CDD35A6-EC12-CA43-B134-3610B8A1554F}"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146</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4255307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147</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91978E19-B530-F64C-8136-464EB54BB85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147</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7490246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148</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97A648E-49C8-5D48-9949-34F2AB808F4A}"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148</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67027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69011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85549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1706790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1635051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213576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78591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896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132885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166784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31684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2060563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5"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165" y="6537325"/>
            <a:ext cx="366713" cy="184150"/>
          </a:xfrm>
          <a:prstGeom prst="rect">
            <a:avLst/>
          </a:prstGeom>
        </p:spPr>
        <p:txBody>
          <a:bodyPr vert="horz" wrap="square" lIns="91440" tIns="45720" rIns="91440" bIns="45720" numCol="1" anchor="t" anchorCtr="0" compatLnSpc="1">
            <a:prstTxWarp prst="textNoShape">
              <a:avLst/>
            </a:prstTxWarp>
          </a:bodyPr>
          <a:lstStyle>
            <a:lvl1pPr defTabSz="685709" eaLnBrk="1" hangingPunct="1">
              <a:defRPr/>
            </a:lvl1pPr>
          </a:lstStyle>
          <a:p>
            <a:fld id="{9D43B4CE-F091-3D41-B908-C3A47AD5C8E8}" type="slidenum">
              <a:rPr lang="en-US" altLang="en-US"/>
              <a:pPr/>
              <a:t>‹#›</a:t>
            </a:fld>
            <a:endParaRPr lang="en-US" altLang="en-US"/>
          </a:p>
        </p:txBody>
      </p:sp>
    </p:spTree>
    <p:extLst>
      <p:ext uri="{BB962C8B-B14F-4D97-AF65-F5344CB8AC3E}">
        <p14:creationId xmlns:p14="http://schemas.microsoft.com/office/powerpoint/2010/main" val="18707258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441190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3.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4.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5.tiff"/><Relationship Id="rId3" Type="http://schemas.openxmlformats.org/officeDocument/2006/relationships/image" Target="../media/image96.tiff"/></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7.tiff"/><Relationship Id="rId3" Type="http://schemas.openxmlformats.org/officeDocument/2006/relationships/image" Target="../media/image96.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8.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9.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3.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5.tiff"/></Relationships>
</file>

<file path=ppt/slides/_rels/slide117.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3.tiff"/><Relationship Id="rId1" Type="http://schemas.openxmlformats.org/officeDocument/2006/relationships/slideLayout" Target="../slideLayouts/slideLayout14.xml"/><Relationship Id="rId2" Type="http://schemas.openxmlformats.org/officeDocument/2006/relationships/image" Target="../media/image10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8.tiff"/></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tiff"/><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1.tiff"/><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2.tiff"/></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tiff"/><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tiff"/><Relationship Id="rId4" Type="http://schemas.openxmlformats.org/officeDocument/2006/relationships/image" Target="../media/image115.tiff"/><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16.tiff"/></Relationships>
</file>

<file path=ppt/slides/_rels/slide127.xml.rels><?xml version="1.0" encoding="UTF-8" standalone="yes"?>
<Relationships xmlns="http://schemas.openxmlformats.org/package/2006/relationships"><Relationship Id="rId3" Type="http://schemas.openxmlformats.org/officeDocument/2006/relationships/image" Target="../media/image117.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tiff"/><Relationship Id="rId4" Type="http://schemas.openxmlformats.org/officeDocument/2006/relationships/image" Target="../media/image118.tiff"/><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tiff"/><Relationship Id="rId4" Type="http://schemas.openxmlformats.org/officeDocument/2006/relationships/image" Target="../media/image120.tiff"/><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21.tiff"/><Relationship Id="rId4" Type="http://schemas.openxmlformats.org/officeDocument/2006/relationships/image" Target="../media/image122.tiff"/><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2.tiff"/><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2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3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4.png"/></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30.png"/><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13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7.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20.xml"/><Relationship Id="rId1" Type="http://schemas.openxmlformats.org/officeDocument/2006/relationships/tags" Target="../tags/tag36.xml"/><Relationship Id="rId2" Type="http://schemas.openxmlformats.org/officeDocument/2006/relationships/tags" Target="../tags/tag37.xml"/></Relationships>
</file>

<file path=ppt/slides/_rels/slide6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1.xml"/><Relationship Id="rId1" Type="http://schemas.openxmlformats.org/officeDocument/2006/relationships/tags" Target="../tags/tag39.xml"/><Relationship Id="rId2" Type="http://schemas.openxmlformats.org/officeDocument/2006/relationships/tags" Target="../tags/tag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11" Type="http://schemas.openxmlformats.org/officeDocument/2006/relationships/notesSlide" Target="../notesSlides/notesSlide23.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4.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1.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5.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2.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6.xml"/><Relationship Id="rId1" Type="http://schemas.openxmlformats.org/officeDocument/2006/relationships/tags" Target="../tags/tag61.xml"/><Relationship Id="rId2" Type="http://schemas.openxmlformats.org/officeDocument/2006/relationships/tags" Target="../tags/tag62.xml"/></Relationships>
</file>

<file path=ppt/slides/_rels/slide73.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7.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8.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2.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79.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3.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8.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eveloper.android.com/reference/android/provider/package-summary.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www.w3schools.com/sql/sql_where.as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Asynchronous Task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in Android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lnSpcReduction="10000"/>
          </a:bodyPr>
          <a:lstStyle/>
          <a:p>
            <a:r>
              <a:rPr lang="en-US" sz="2000" dirty="0"/>
              <a:t>One of the most important problems in Android development is the User Interface (UI) </a:t>
            </a:r>
            <a:r>
              <a:rPr lang="en-US" sz="2000" dirty="0" smtClean="0"/>
              <a:t>responsiveness. Part </a:t>
            </a:r>
            <a:r>
              <a:rPr lang="en-US" sz="2000" dirty="0"/>
              <a:t>of this is the fault of Android implementation, but much faults lies on the developer. </a:t>
            </a:r>
            <a:endParaRPr lang="en-US" sz="2000" dirty="0" smtClean="0"/>
          </a:p>
          <a:p>
            <a:pPr marL="79762" indent="0">
              <a:buNone/>
            </a:pPr>
            <a:endParaRPr lang="en-US" sz="2000" dirty="0" smtClean="0"/>
          </a:p>
          <a:p>
            <a:r>
              <a:rPr lang="en-US" sz="2000" dirty="0" smtClean="0"/>
              <a:t>A </a:t>
            </a:r>
            <a:r>
              <a:rPr lang="en-US" sz="2000" dirty="0"/>
              <a:t>key to a good GUI performance in Android development is to move as much work as possible off from the UI thread into the background. </a:t>
            </a:r>
            <a:r>
              <a:rPr lang="en-US" sz="2000" dirty="0" smtClean="0"/>
              <a:t>Using </a:t>
            </a:r>
            <a:r>
              <a:rPr lang="en-US" sz="2000" dirty="0" err="1"/>
              <a:t>AsyncTasks</a:t>
            </a:r>
            <a:r>
              <a:rPr lang="en-US" sz="2000" dirty="0"/>
              <a:t> is one of the easiest way to do this</a:t>
            </a:r>
            <a:r>
              <a:rPr lang="en-US" sz="2000" dirty="0" smtClean="0"/>
              <a:t>.</a:t>
            </a:r>
          </a:p>
          <a:p>
            <a:pPr marL="79762" indent="0">
              <a:buNone/>
            </a:pPr>
            <a:endParaRPr lang="en-US" sz="2000" dirty="0"/>
          </a:p>
          <a:p>
            <a:pPr marL="79762" indent="0">
              <a:buNone/>
            </a:pPr>
            <a:r>
              <a:rPr lang="en-US" sz="2000" b="1" dirty="0"/>
              <a:t>When to use </a:t>
            </a:r>
            <a:r>
              <a:rPr lang="en-US" sz="2000" b="1" dirty="0" err="1"/>
              <a:t>AsyncTask</a:t>
            </a:r>
            <a:r>
              <a:rPr lang="en-US" sz="2000" b="1" dirty="0"/>
              <a:t>?</a:t>
            </a:r>
          </a:p>
          <a:p>
            <a:pPr marL="79762" indent="0">
              <a:buNone/>
            </a:pPr>
            <a:endParaRPr lang="en-US" sz="2000" dirty="0" smtClean="0"/>
          </a:p>
          <a:p>
            <a:pPr marL="79762" indent="0">
              <a:buNone/>
            </a:pPr>
            <a:r>
              <a:rPr lang="en-US" sz="2000" dirty="0"/>
              <a:t>An </a:t>
            </a:r>
            <a:r>
              <a:rPr lang="en-US" sz="2000" dirty="0" err="1"/>
              <a:t>AsyncTask</a:t>
            </a:r>
            <a:r>
              <a:rPr lang="en-US" sz="2000" dirty="0"/>
              <a:t> is designed to be a helper class around threads and handlers. As </a:t>
            </a:r>
            <a:r>
              <a:rPr lang="en-US" sz="2000" dirty="0" smtClean="0"/>
              <a:t>described </a:t>
            </a:r>
            <a:r>
              <a:rPr lang="en-US" sz="2000" dirty="0"/>
              <a:t>in the Android documentation</a:t>
            </a:r>
            <a:r>
              <a:rPr lang="en-US" sz="2000" dirty="0" smtClean="0"/>
              <a:t>:</a:t>
            </a:r>
          </a:p>
          <a:p>
            <a:pPr marL="403569" lvl="1" indent="0">
              <a:buNone/>
            </a:pPr>
            <a:endParaRPr lang="en-US" sz="2000" i="1" dirty="0"/>
          </a:p>
          <a:p>
            <a:pPr marL="403569" lvl="1" indent="0">
              <a:buNone/>
            </a:pPr>
            <a:r>
              <a:rPr lang="en-US" sz="2000" i="1" dirty="0"/>
              <a:t>“</a:t>
            </a:r>
            <a:r>
              <a:rPr lang="en-US" sz="2000" i="1" dirty="0" err="1"/>
              <a:t>AsyncTask</a:t>
            </a:r>
            <a:r>
              <a:rPr lang="en-US" sz="2000" i="1" dirty="0"/>
              <a:t> enables proper and easy use of the UI thread. This class allows to perform background operations and publish results on the UI thread without having to manipulate threads and/or handlers</a:t>
            </a:r>
            <a:r>
              <a:rPr lang="en-US" sz="2000" i="1" dirty="0" smtClean="0"/>
              <a:t>.”</a:t>
            </a:r>
          </a:p>
          <a:p>
            <a:pPr marL="403569" lvl="1" indent="0">
              <a:buNone/>
            </a:pPr>
            <a:endParaRPr lang="en-US" sz="2000" i="1" dirty="0"/>
          </a:p>
          <a:p>
            <a:pPr marL="79762" indent="0">
              <a:buNone/>
            </a:pPr>
            <a:r>
              <a:rPr lang="en-US" sz="2000" dirty="0"/>
              <a:t>Simply said: An </a:t>
            </a:r>
            <a:r>
              <a:rPr lang="en-US" sz="2000" dirty="0" err="1"/>
              <a:t>AsyncTask</a:t>
            </a:r>
            <a:r>
              <a:rPr lang="en-US" sz="2000" dirty="0"/>
              <a:t> is used to do some computation in background and publish the result on the UI thread.</a:t>
            </a:r>
            <a:endParaRPr lang="en-US" sz="2000" i="1" dirty="0" smtClean="0"/>
          </a:p>
          <a:p>
            <a:pPr marL="79762" indent="0">
              <a:buNone/>
            </a:pPr>
            <a:endParaRPr lang="en-US" sz="2000" i="1" dirty="0" smtClean="0"/>
          </a:p>
        </p:txBody>
      </p:sp>
    </p:spTree>
    <p:extLst>
      <p:ext uri="{BB962C8B-B14F-4D97-AF65-F5344CB8AC3E}">
        <p14:creationId xmlns:p14="http://schemas.microsoft.com/office/powerpoint/2010/main" val="1646478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Cont’d</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err="1"/>
              <a:t>AsyncTasks</a:t>
            </a:r>
            <a:r>
              <a:rPr lang="en-US" sz="2000" dirty="0"/>
              <a:t> ideally are designed to perform operations in background which take at most a few seconds. </a:t>
            </a:r>
            <a:r>
              <a:rPr lang="en-US" sz="2000" b="1" dirty="0"/>
              <a:t>It is not recommended to use them for downloading megabytes of data from servers or doing CPU intensive tasks, such as image processing</a:t>
            </a:r>
            <a:r>
              <a:rPr lang="en-US" sz="2000" b="1" dirty="0" smtClean="0"/>
              <a:t>.</a:t>
            </a:r>
          </a:p>
          <a:p>
            <a:endParaRPr lang="en-US" sz="2000" b="1" i="1" dirty="0"/>
          </a:p>
          <a:p>
            <a:r>
              <a:rPr lang="en-US" sz="2000" dirty="0"/>
              <a:t>If you want to keep threads running for a long period of time, it is strongly recommended to use Java threads or classes such as </a:t>
            </a:r>
            <a:r>
              <a:rPr lang="en-US" sz="2000" dirty="0" err="1"/>
              <a:t>java.util.concurrent.Executor</a:t>
            </a:r>
            <a:r>
              <a:rPr lang="en-US" sz="2000" dirty="0"/>
              <a:t> or </a:t>
            </a:r>
            <a:r>
              <a:rPr lang="en-US" sz="2000" dirty="0" err="1"/>
              <a:t>java.util.concurrent.ThreadPoolExecutor</a:t>
            </a:r>
            <a:r>
              <a:rPr lang="en-US" sz="2000" dirty="0"/>
              <a:t> in combination with </a:t>
            </a:r>
            <a:r>
              <a:rPr lang="en-US" sz="2000" dirty="0" err="1"/>
              <a:t>android.os.Handler</a:t>
            </a:r>
            <a:r>
              <a:rPr lang="en-US" sz="2000" dirty="0"/>
              <a:t> to </a:t>
            </a:r>
            <a:r>
              <a:rPr lang="en-US" sz="2000" dirty="0" smtClean="0"/>
              <a:t>publish </a:t>
            </a:r>
            <a:r>
              <a:rPr lang="en-US" sz="2000" dirty="0"/>
              <a:t>the results on the UI thread. </a:t>
            </a:r>
            <a:endParaRPr lang="en-US" sz="2000" dirty="0" smtClean="0"/>
          </a:p>
          <a:p>
            <a:endParaRPr lang="en-US" sz="2000" b="1" i="1" dirty="0"/>
          </a:p>
          <a:p>
            <a:pPr marL="79762" indent="0">
              <a:buNone/>
            </a:pPr>
            <a:r>
              <a:rPr lang="en-US" sz="2000" dirty="0"/>
              <a:t>Note </a:t>
            </a:r>
            <a:r>
              <a:rPr lang="en-US" sz="2000" dirty="0" smtClean="0"/>
              <a:t>: If you </a:t>
            </a:r>
            <a:r>
              <a:rPr lang="en-US" sz="2000" dirty="0"/>
              <a:t>need to do network operations using either Java threads or </a:t>
            </a:r>
            <a:r>
              <a:rPr lang="en-US" sz="2000" dirty="0" err="1"/>
              <a:t>AsyncTask</a:t>
            </a:r>
            <a:r>
              <a:rPr lang="en-US" sz="2000" dirty="0"/>
              <a:t>. In Android 4 </a:t>
            </a:r>
            <a:r>
              <a:rPr lang="en-US" sz="2000" dirty="0" smtClean="0"/>
              <a:t>and above attempting </a:t>
            </a:r>
            <a:r>
              <a:rPr lang="en-US" sz="2000" dirty="0"/>
              <a:t>to access the network from the UI thread will throw an exception.</a:t>
            </a:r>
            <a:endParaRPr lang="en-US" sz="2000" b="1" i="1" dirty="0" smtClean="0"/>
          </a:p>
        </p:txBody>
      </p:sp>
    </p:spTree>
    <p:extLst>
      <p:ext uri="{BB962C8B-B14F-4D97-AF65-F5344CB8AC3E}">
        <p14:creationId xmlns:p14="http://schemas.microsoft.com/office/powerpoint/2010/main" val="51393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a:t>
            </a:r>
            <a:endParaRPr lang="en-US" sz="24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533400" y="1371600"/>
            <a:ext cx="7467600" cy="4610100"/>
          </a:xfrm>
          <a:prstGeom prst="rect">
            <a:avLst/>
          </a:prstGeom>
        </p:spPr>
      </p:pic>
    </p:spTree>
    <p:extLst>
      <p:ext uri="{BB962C8B-B14F-4D97-AF65-F5344CB8AC3E}">
        <p14:creationId xmlns:p14="http://schemas.microsoft.com/office/powerpoint/2010/main" val="380390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 - Cont’d</a:t>
            </a:r>
            <a:endParaRPr lang="en-US" sz="2400" b="1" dirty="0">
              <a:solidFill>
                <a:srgbClr val="002060"/>
              </a:solidFill>
            </a:endParaRPr>
          </a:p>
        </p:txBody>
      </p:sp>
      <p:pic>
        <p:nvPicPr>
          <p:cNvPr id="6" name="Picture 5"/>
          <p:cNvPicPr>
            <a:picLocks noChangeAspect="1"/>
          </p:cNvPicPr>
          <p:nvPr/>
        </p:nvPicPr>
        <p:blipFill>
          <a:blip r:embed="rId3"/>
          <a:stretch>
            <a:fillRect/>
          </a:stretch>
        </p:blipFill>
        <p:spPr>
          <a:xfrm>
            <a:off x="304800" y="1219200"/>
            <a:ext cx="8458200" cy="4397829"/>
          </a:xfrm>
          <a:prstGeom prst="rect">
            <a:avLst/>
          </a:prstGeom>
        </p:spPr>
      </p:pic>
    </p:spTree>
    <p:extLst>
      <p:ext uri="{BB962C8B-B14F-4D97-AF65-F5344CB8AC3E}">
        <p14:creationId xmlns:p14="http://schemas.microsoft.com/office/powerpoint/2010/main" val="1534230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Usage</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a:t>To use </a:t>
            </a:r>
            <a:r>
              <a:rPr lang="en-US" sz="2000" dirty="0" err="1"/>
              <a:t>AsyncTask</a:t>
            </a:r>
            <a:r>
              <a:rPr lang="en-US" sz="2000" dirty="0"/>
              <a:t> you must subclass it. An </a:t>
            </a:r>
            <a:r>
              <a:rPr lang="en-US" sz="2000" dirty="0" err="1"/>
              <a:t>AsyncTask</a:t>
            </a:r>
            <a:r>
              <a:rPr lang="en-US" sz="2000" dirty="0"/>
              <a:t> is started via the execute() method. </a:t>
            </a:r>
            <a:endParaRPr lang="en-US" sz="2000" dirty="0" smtClean="0"/>
          </a:p>
          <a:p>
            <a:pPr marL="79762" indent="0">
              <a:buNone/>
            </a:pPr>
            <a:endParaRPr lang="en-US" sz="2000" dirty="0"/>
          </a:p>
          <a:p>
            <a:r>
              <a:rPr lang="en-US" sz="2000" dirty="0" smtClean="0"/>
              <a:t>The </a:t>
            </a:r>
            <a:r>
              <a:rPr lang="en-US" sz="2000" dirty="0"/>
              <a:t>execute() method calls the </a:t>
            </a:r>
            <a:r>
              <a:rPr lang="en-US" sz="2000" dirty="0" err="1"/>
              <a:t>doInBackground</a:t>
            </a:r>
            <a:r>
              <a:rPr lang="en-US" sz="2000" dirty="0"/>
              <a:t>() method. </a:t>
            </a:r>
            <a:endParaRPr lang="en-US" sz="2000" dirty="0" smtClean="0"/>
          </a:p>
          <a:p>
            <a:pPr marL="79762" indent="0">
              <a:buNone/>
            </a:pPr>
            <a:endParaRPr lang="en-US" sz="2000" dirty="0" smtClean="0"/>
          </a:p>
          <a:p>
            <a:r>
              <a:rPr lang="en-US" sz="2000" dirty="0" err="1"/>
              <a:t>AsyncTask</a:t>
            </a:r>
            <a:r>
              <a:rPr lang="en-US" sz="2000" dirty="0"/>
              <a:t> is an intelligent thread that is recommended to be used. It is intelligent as it can help with it’s methods, and there are two methods that run on the UI thread, which is good to update UI components.</a:t>
            </a:r>
          </a:p>
          <a:p>
            <a:pPr marL="79762" indent="0">
              <a:buNone/>
            </a:pPr>
            <a:endParaRPr lang="en-US" sz="2000" dirty="0" smtClean="0"/>
          </a:p>
          <a:p>
            <a:pPr marL="79762" indent="0">
              <a:buNone/>
            </a:pPr>
            <a:r>
              <a:rPr lang="en-US" sz="2000" dirty="0" smtClean="0"/>
              <a:t>Use </a:t>
            </a:r>
            <a:r>
              <a:rPr lang="en-US" sz="2000" dirty="0" err="1"/>
              <a:t>AsyncTask</a:t>
            </a:r>
            <a:r>
              <a:rPr lang="en-US" sz="2000" dirty="0"/>
              <a:t> for</a:t>
            </a:r>
            <a:r>
              <a:rPr lang="en-US" sz="2000" dirty="0" smtClean="0"/>
              <a:t>:</a:t>
            </a:r>
          </a:p>
          <a:p>
            <a:pPr marL="79762" indent="0">
              <a:buNone/>
            </a:pPr>
            <a:endParaRPr lang="en-US" sz="2000" dirty="0"/>
          </a:p>
          <a:p>
            <a:r>
              <a:rPr lang="en-US" sz="2000" dirty="0"/>
              <a:t>Simple network operations which do not require downloading a lot of </a:t>
            </a:r>
            <a:r>
              <a:rPr lang="en-US" sz="2000" dirty="0" smtClean="0"/>
              <a:t>data</a:t>
            </a:r>
          </a:p>
          <a:p>
            <a:pPr marL="79762" indent="0">
              <a:buNone/>
            </a:pPr>
            <a:endParaRPr lang="en-US" sz="2000" dirty="0"/>
          </a:p>
          <a:p>
            <a:r>
              <a:rPr lang="en-US" sz="2000" dirty="0"/>
              <a:t>Disk-bound tasks that might take less than a few milliseconds</a:t>
            </a:r>
          </a:p>
          <a:p>
            <a:endParaRPr lang="en-US" sz="2000" b="1" i="1" dirty="0" smtClean="0"/>
          </a:p>
        </p:txBody>
      </p:sp>
    </p:spTree>
    <p:extLst>
      <p:ext uri="{BB962C8B-B14F-4D97-AF65-F5344CB8AC3E}">
        <p14:creationId xmlns:p14="http://schemas.microsoft.com/office/powerpoint/2010/main" val="386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Lab9 - Click Counter Application Using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 – User Interface</a:t>
            </a:r>
            <a:endParaRPr lang="en-US" sz="2400" dirty="0"/>
          </a:p>
        </p:txBody>
      </p:sp>
      <p:pic>
        <p:nvPicPr>
          <p:cNvPr id="9" name="Picture 8"/>
          <p:cNvPicPr>
            <a:picLocks noChangeAspect="1"/>
          </p:cNvPicPr>
          <p:nvPr/>
        </p:nvPicPr>
        <p:blipFill>
          <a:blip r:embed="rId2"/>
          <a:stretch>
            <a:fillRect/>
          </a:stretch>
        </p:blipFill>
        <p:spPr>
          <a:xfrm>
            <a:off x="228600" y="1371600"/>
            <a:ext cx="8610600" cy="5071854"/>
          </a:xfrm>
          <a:prstGeom prst="rect">
            <a:avLst/>
          </a:prstGeom>
        </p:spPr>
      </p:pic>
    </p:spTree>
    <p:extLst>
      <p:ext uri="{BB962C8B-B14F-4D97-AF65-F5344CB8AC3E}">
        <p14:creationId xmlns:p14="http://schemas.microsoft.com/office/powerpoint/2010/main" val="5474073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MainActivity</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a:sym typeface="Wingdings"/>
              </a:rPr>
              <a:t>E</a:t>
            </a:r>
            <a:r>
              <a:rPr lang="en-US" b="1" dirty="0" smtClean="0"/>
              <a:t>xecuting a counter in the background invoking an </a:t>
            </a:r>
            <a:r>
              <a:rPr lang="en-US" b="1" dirty="0" err="1" smtClean="0"/>
              <a:t>AsyncTask</a:t>
            </a:r>
            <a:endParaRPr lang="en-US" b="1" dirty="0" smtClean="0"/>
          </a:p>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350649" y="1143000"/>
            <a:ext cx="5288151" cy="5410200"/>
          </a:xfrm>
          <a:prstGeom prst="rect">
            <a:avLst/>
          </a:prstGeom>
        </p:spPr>
      </p:pic>
      <p:pic>
        <p:nvPicPr>
          <p:cNvPr id="8" name="Picture 7"/>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1103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76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a:t>o</a:t>
            </a:r>
            <a:r>
              <a:rPr lang="en-US" b="1" dirty="0" err="1" smtClean="0"/>
              <a:t>nProgressUpdate</a:t>
            </a:r>
            <a:r>
              <a:rPr lang="en-US" b="1" dirty="0" smtClean="0"/>
              <a:t> </a:t>
            </a:r>
            <a:r>
              <a:rPr lang="en-US" b="1" dirty="0" smtClean="0">
                <a:sym typeface="Wingdings"/>
              </a:rPr>
              <a:t>  Display the progress of the counter in </a:t>
            </a:r>
            <a:r>
              <a:rPr lang="en-US" b="1" dirty="0" err="1" smtClean="0">
                <a:sym typeface="Wingdings"/>
              </a:rPr>
              <a:t>AysncTask</a:t>
            </a:r>
            <a:r>
              <a:rPr lang="en-US" b="1" dirty="0" smtClean="0">
                <a:sym typeface="Wingdings"/>
              </a:rPr>
              <a:t>  on the screen below the button</a:t>
            </a:r>
          </a:p>
          <a:p>
            <a:pPr marL="79762" indent="0">
              <a:buNone/>
            </a:pPr>
            <a:endParaRPr lang="en-US" b="1" dirty="0" smtClean="0"/>
          </a:p>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228601" y="1143000"/>
            <a:ext cx="5410200" cy="5410200"/>
          </a:xfrm>
          <a:prstGeom prst="rect">
            <a:avLst/>
          </a:prstGeom>
        </p:spPr>
      </p:pic>
      <p:pic>
        <p:nvPicPr>
          <p:cNvPr id="6" name="Picture 5"/>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503458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the Click Counter Application</a:t>
            </a:r>
            <a:endParaRPr lang="en-US" sz="2400" dirty="0"/>
          </a:p>
        </p:txBody>
      </p:sp>
      <p:pic>
        <p:nvPicPr>
          <p:cNvPr id="7" name="Picture 6"/>
          <p:cNvPicPr>
            <a:picLocks noChangeAspect="1"/>
          </p:cNvPicPr>
          <p:nvPr/>
        </p:nvPicPr>
        <p:blipFill>
          <a:blip r:embed="rId2"/>
          <a:stretch>
            <a:fillRect/>
          </a:stretch>
        </p:blipFill>
        <p:spPr>
          <a:xfrm>
            <a:off x="228600" y="1295400"/>
            <a:ext cx="8458200" cy="5334759"/>
          </a:xfrm>
          <a:prstGeom prst="rect">
            <a:avLst/>
          </a:prstGeom>
        </p:spPr>
      </p:pic>
    </p:spTree>
    <p:extLst>
      <p:ext uri="{BB962C8B-B14F-4D97-AF65-F5344CB8AC3E}">
        <p14:creationId xmlns:p14="http://schemas.microsoft.com/office/powerpoint/2010/main" val="593443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Lab10 -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HttpClientDemo</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63568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Http Client Demo Application – User Interface</a:t>
            </a:r>
            <a:endParaRPr lang="en-US" sz="2400" dirty="0"/>
          </a:p>
        </p:txBody>
      </p:sp>
      <p:pic>
        <p:nvPicPr>
          <p:cNvPr id="4" name="Picture 3"/>
          <p:cNvPicPr>
            <a:picLocks noChangeAspect="1"/>
          </p:cNvPicPr>
          <p:nvPr/>
        </p:nvPicPr>
        <p:blipFill>
          <a:blip r:embed="rId2"/>
          <a:stretch>
            <a:fillRect/>
          </a:stretch>
        </p:blipFill>
        <p:spPr>
          <a:xfrm>
            <a:off x="228600" y="1486911"/>
            <a:ext cx="8610600" cy="4685289"/>
          </a:xfrm>
          <a:prstGeom prst="rect">
            <a:avLst/>
          </a:prstGeom>
        </p:spPr>
      </p:pic>
    </p:spTree>
    <p:extLst>
      <p:ext uri="{BB962C8B-B14F-4D97-AF65-F5344CB8AC3E}">
        <p14:creationId xmlns:p14="http://schemas.microsoft.com/office/powerpoint/2010/main" val="18291970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GET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304800" y="1036638"/>
            <a:ext cx="5257800" cy="5592762"/>
          </a:xfrm>
          <a:prstGeom prst="rect">
            <a:avLst/>
          </a:prstGeom>
        </p:spPr>
      </p:pic>
      <p:pic>
        <p:nvPicPr>
          <p:cNvPr id="4" name="Picture 3"/>
          <p:cNvPicPr>
            <a:picLocks noChangeAspect="1"/>
          </p:cNvPicPr>
          <p:nvPr/>
        </p:nvPicPr>
        <p:blipFill>
          <a:blip r:embed="rId3"/>
          <a:stretch>
            <a:fillRect/>
          </a:stretch>
        </p:blipFill>
        <p:spPr>
          <a:xfrm>
            <a:off x="5899052" y="2057400"/>
            <a:ext cx="3041748" cy="4572000"/>
          </a:xfrm>
          <a:prstGeom prst="rect">
            <a:avLst/>
          </a:prstGeom>
        </p:spPr>
      </p:pic>
      <p:pic>
        <p:nvPicPr>
          <p:cNvPr id="6" name="Picture 5"/>
          <p:cNvPicPr>
            <a:picLocks noChangeAspect="1"/>
          </p:cNvPicPr>
          <p:nvPr/>
        </p:nvPicPr>
        <p:blipFill>
          <a:blip r:embed="rId4"/>
          <a:stretch>
            <a:fillRect/>
          </a:stretch>
        </p:blipFill>
        <p:spPr>
          <a:xfrm>
            <a:off x="2921000" y="1585119"/>
            <a:ext cx="4800600" cy="228600"/>
          </a:xfrm>
          <a:prstGeom prst="rect">
            <a:avLst/>
          </a:prstGeom>
        </p:spPr>
      </p:pic>
    </p:spTree>
    <p:extLst>
      <p:ext uri="{BB962C8B-B14F-4D97-AF65-F5344CB8AC3E}">
        <p14:creationId xmlns:p14="http://schemas.microsoft.com/office/powerpoint/2010/main" val="1927454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5765800" y="1935162"/>
            <a:ext cx="3048000" cy="4633119"/>
          </a:xfrm>
          <a:prstGeom prst="rect">
            <a:avLst/>
          </a:prstGeom>
        </p:spPr>
      </p:pic>
      <p:pic>
        <p:nvPicPr>
          <p:cNvPr id="8" name="Picture 7"/>
          <p:cNvPicPr>
            <a:picLocks noChangeAspect="1"/>
          </p:cNvPicPr>
          <p:nvPr/>
        </p:nvPicPr>
        <p:blipFill>
          <a:blip r:embed="rId3"/>
          <a:stretch>
            <a:fillRect/>
          </a:stretch>
        </p:blipFill>
        <p:spPr>
          <a:xfrm>
            <a:off x="228600" y="1143000"/>
            <a:ext cx="5105400" cy="5562600"/>
          </a:xfrm>
          <a:prstGeom prst="rect">
            <a:avLst/>
          </a:prstGeom>
        </p:spPr>
      </p:pic>
      <p:pic>
        <p:nvPicPr>
          <p:cNvPr id="9" name="Picture 8"/>
          <p:cNvPicPr>
            <a:picLocks noChangeAspect="1"/>
          </p:cNvPicPr>
          <p:nvPr/>
        </p:nvPicPr>
        <p:blipFill>
          <a:blip r:embed="rId4"/>
          <a:stretch>
            <a:fillRect/>
          </a:stretch>
        </p:blipFill>
        <p:spPr>
          <a:xfrm>
            <a:off x="2933700" y="1295400"/>
            <a:ext cx="4800600" cy="228600"/>
          </a:xfrm>
          <a:prstGeom prst="rect">
            <a:avLst/>
          </a:prstGeom>
        </p:spPr>
      </p:pic>
    </p:spTree>
    <p:extLst>
      <p:ext uri="{BB962C8B-B14F-4D97-AF65-F5344CB8AC3E}">
        <p14:creationId xmlns:p14="http://schemas.microsoft.com/office/powerpoint/2010/main" val="2010720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Parse RESPONSE (GET/POST)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419100" y="1524000"/>
            <a:ext cx="7708900" cy="4495800"/>
          </a:xfrm>
          <a:prstGeom prst="rect">
            <a:avLst/>
          </a:prstGeom>
        </p:spPr>
      </p:pic>
    </p:spTree>
    <p:extLst>
      <p:ext uri="{BB962C8B-B14F-4D97-AF65-F5344CB8AC3E}">
        <p14:creationId xmlns:p14="http://schemas.microsoft.com/office/powerpoint/2010/main" val="442357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a:t>
            </a:r>
            <a:r>
              <a:rPr lang="en-US" sz="2400" b="1" dirty="0" err="1" smtClean="0">
                <a:solidFill>
                  <a:srgbClr val="002060"/>
                </a:solidFill>
              </a:rPr>
              <a:t>HttpClientDemo</a:t>
            </a:r>
            <a:r>
              <a:rPr lang="en-US" sz="2400" b="1" dirty="0" smtClean="0">
                <a:solidFill>
                  <a:srgbClr val="002060"/>
                </a:solidFill>
              </a:rPr>
              <a:t>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4" name="Picture 3"/>
          <p:cNvPicPr>
            <a:picLocks noChangeAspect="1"/>
          </p:cNvPicPr>
          <p:nvPr/>
        </p:nvPicPr>
        <p:blipFill>
          <a:blip r:embed="rId2"/>
          <a:stretch>
            <a:fillRect/>
          </a:stretch>
        </p:blipFill>
        <p:spPr>
          <a:xfrm>
            <a:off x="228601" y="1143000"/>
            <a:ext cx="2895600" cy="5410200"/>
          </a:xfrm>
          <a:prstGeom prst="rect">
            <a:avLst/>
          </a:prstGeom>
        </p:spPr>
      </p:pic>
      <p:pic>
        <p:nvPicPr>
          <p:cNvPr id="6" name="Picture 5"/>
          <p:cNvPicPr>
            <a:picLocks noChangeAspect="1"/>
          </p:cNvPicPr>
          <p:nvPr/>
        </p:nvPicPr>
        <p:blipFill>
          <a:blip r:embed="rId3"/>
          <a:stretch>
            <a:fillRect/>
          </a:stretch>
        </p:blipFill>
        <p:spPr>
          <a:xfrm>
            <a:off x="3352800" y="1143000"/>
            <a:ext cx="2667000" cy="5410200"/>
          </a:xfrm>
          <a:prstGeom prst="rect">
            <a:avLst/>
          </a:prstGeom>
        </p:spPr>
      </p:pic>
      <p:pic>
        <p:nvPicPr>
          <p:cNvPr id="7" name="Picture 6"/>
          <p:cNvPicPr>
            <a:picLocks noChangeAspect="1"/>
          </p:cNvPicPr>
          <p:nvPr/>
        </p:nvPicPr>
        <p:blipFill>
          <a:blip r:embed="rId4"/>
          <a:stretch>
            <a:fillRect/>
          </a:stretch>
        </p:blipFill>
        <p:spPr>
          <a:xfrm>
            <a:off x="6248399" y="1155700"/>
            <a:ext cx="2590801" cy="5397500"/>
          </a:xfrm>
          <a:prstGeom prst="rect">
            <a:avLst/>
          </a:prstGeom>
        </p:spPr>
      </p:pic>
    </p:spTree>
    <p:extLst>
      <p:ext uri="{BB962C8B-B14F-4D97-AF65-F5344CB8AC3E}">
        <p14:creationId xmlns:p14="http://schemas.microsoft.com/office/powerpoint/2010/main" val="20480176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3383460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08" y="762000"/>
            <a:ext cx="8311592" cy="320237"/>
          </a:xfrm>
        </p:spPr>
        <p:txBody>
          <a:bodyPr/>
          <a:lstStyle/>
          <a:p>
            <a:r>
              <a:rPr lang="en-US" altLang="en-US" sz="2400" b="1" dirty="0" smtClean="0">
                <a:solidFill>
                  <a:srgbClr val="002060"/>
                </a:solidFill>
                <a:effectLst>
                  <a:outerShdw blurRad="38100" dist="38100" dir="2700000" algn="tl">
                    <a:srgbClr val="C0C0C0"/>
                  </a:outerShdw>
                </a:effectLst>
              </a:rPr>
              <a:t>Android Mobile Application – </a:t>
            </a:r>
            <a:r>
              <a:rPr lang="en-US" altLang="en-US" sz="2400" b="1" dirty="0" err="1" smtClean="0">
                <a:solidFill>
                  <a:srgbClr val="002060"/>
                </a:solidFill>
                <a:effectLst>
                  <a:outerShdw blurRad="38100" dist="38100" dir="2700000" algn="tl">
                    <a:srgbClr val="C0C0C0"/>
                  </a:outerShdw>
                </a:effectLst>
              </a:rPr>
              <a:t>Bluemix</a:t>
            </a:r>
            <a:r>
              <a:rPr lang="en-US" altLang="en-US" sz="2400" b="1" dirty="0" smtClean="0">
                <a:solidFill>
                  <a:srgbClr val="002060"/>
                </a:solidFill>
                <a:effectLst>
                  <a:outerShdw blurRad="38100" dist="38100" dir="2700000" algn="tl">
                    <a:srgbClr val="C0C0C0"/>
                  </a:outerShdw>
                </a:effectLst>
              </a:rPr>
              <a:t> REST Service</a:t>
            </a:r>
            <a:endParaRPr lang="en-US" sz="2400" dirty="0"/>
          </a:p>
        </p:txBody>
      </p:sp>
      <p:pic>
        <p:nvPicPr>
          <p:cNvPr id="4" name="Picture 3"/>
          <p:cNvPicPr>
            <a:picLocks noChangeAspect="1"/>
          </p:cNvPicPr>
          <p:nvPr/>
        </p:nvPicPr>
        <p:blipFill>
          <a:blip r:embed="rId2"/>
          <a:stretch>
            <a:fillRect/>
          </a:stretch>
        </p:blipFill>
        <p:spPr>
          <a:xfrm>
            <a:off x="286308" y="2343291"/>
            <a:ext cx="5331992" cy="2257131"/>
          </a:xfrm>
          <a:prstGeom prst="rect">
            <a:avLst/>
          </a:prstGeom>
        </p:spPr>
      </p:pic>
      <p:sp>
        <p:nvSpPr>
          <p:cNvPr id="6" name="Text Placeholder 2"/>
          <p:cNvSpPr txBox="1">
            <a:spLocks/>
          </p:cNvSpPr>
          <p:nvPr/>
        </p:nvSpPr>
        <p:spPr bwMode="auto">
          <a:xfrm>
            <a:off x="5943421" y="2171864"/>
            <a:ext cx="2914271" cy="31999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a:lstStyle>
            <a:lvl1pPr marL="176213" indent="-176213">
              <a:spcBef>
                <a:spcPct val="20000"/>
              </a:spcBef>
              <a:buClr>
                <a:schemeClr val="tx1"/>
              </a:buClr>
              <a:buFont typeface="Wingdings" charset="2"/>
              <a:buChar char="§"/>
              <a:defRPr sz="1600">
                <a:solidFill>
                  <a:schemeClr val="tx1"/>
                </a:solidFill>
                <a:latin typeface="Arial" charset="0"/>
                <a:ea typeface="MS PGothic" charset="-128"/>
                <a:cs typeface="MS PGothic" charset="-128"/>
              </a:defRPr>
            </a:lvl1pPr>
            <a:lvl2pPr marL="515938" indent="-225425">
              <a:spcBef>
                <a:spcPct val="20000"/>
              </a:spcBef>
              <a:buClr>
                <a:schemeClr val="tx1"/>
              </a:buClr>
              <a:buFont typeface="Symbol" charset="2"/>
              <a:buChar char="-"/>
              <a:defRPr sz="1600">
                <a:solidFill>
                  <a:schemeClr val="tx1"/>
                </a:solidFill>
                <a:latin typeface="Arial" charset="0"/>
                <a:ea typeface="MS PGothic" charset="-128"/>
                <a:cs typeface="MS PGothic" charset="-128"/>
              </a:defRPr>
            </a:lvl2pPr>
            <a:lvl3pPr marL="804863" indent="-171450">
              <a:spcBef>
                <a:spcPct val="20000"/>
              </a:spcBef>
              <a:buClr>
                <a:schemeClr val="tx1"/>
              </a:buClr>
              <a:buChar char="•"/>
              <a:defRPr sz="1600">
                <a:solidFill>
                  <a:schemeClr val="tx1"/>
                </a:solidFill>
                <a:latin typeface="Arial" charset="0"/>
                <a:ea typeface="MS PGothic" charset="-128"/>
                <a:cs typeface="MS PGothic" charset="-128"/>
              </a:defRPr>
            </a:lvl3pPr>
            <a:lvl4pPr marL="1430338" indent="-176213">
              <a:spcBef>
                <a:spcPct val="20000"/>
              </a:spcBef>
              <a:buClr>
                <a:schemeClr val="tx1"/>
              </a:buClr>
              <a:buChar char="•"/>
              <a:defRPr sz="1400">
                <a:solidFill>
                  <a:schemeClr val="tx1"/>
                </a:solidFill>
                <a:latin typeface="Arial" charset="0"/>
                <a:ea typeface="MS PGothic" charset="-128"/>
                <a:cs typeface="MS PGothic" charset="-128"/>
              </a:defRPr>
            </a:lvl4pPr>
            <a:lvl5pPr marL="1719263" indent="-7938">
              <a:spcBef>
                <a:spcPct val="20000"/>
              </a:spcBef>
              <a:buClr>
                <a:schemeClr val="tx1"/>
              </a:buClr>
              <a:defRPr sz="1200">
                <a:solidFill>
                  <a:schemeClr val="tx1"/>
                </a:solidFill>
                <a:latin typeface="Arial" charset="0"/>
                <a:ea typeface="MS PGothic" charset="-128"/>
                <a:cs typeface="MS PGothic" charset="-128"/>
              </a:defRPr>
            </a:lvl5pPr>
            <a:lvl6pPr marL="21764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6pPr>
            <a:lvl7pPr marL="26336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7pPr>
            <a:lvl8pPr marL="30908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8pPr>
            <a:lvl9pPr marL="35480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9pPr>
          </a:lstStyle>
          <a:p>
            <a:pPr marL="0" indent="0">
              <a:buNone/>
            </a:pPr>
            <a:r>
              <a:rPr lang="en-US" sz="1350" dirty="0"/>
              <a:t>Basic Application:</a:t>
            </a:r>
          </a:p>
          <a:p>
            <a:pPr marL="257141" indent="-257141">
              <a:buAutoNum type="arabicParenR"/>
            </a:pPr>
            <a:r>
              <a:rPr lang="en-US" sz="1350" dirty="0"/>
              <a:t>Create and Expose a Simple login REST Service, </a:t>
            </a:r>
            <a:r>
              <a:rPr lang="en-US" sz="1350" dirty="0" err="1"/>
              <a:t>Searchtips</a:t>
            </a:r>
            <a:r>
              <a:rPr lang="en-US" sz="1350" dirty="0"/>
              <a:t> Service in </a:t>
            </a:r>
            <a:r>
              <a:rPr lang="en-US" sz="1350" dirty="0" err="1"/>
              <a:t>Bluemix</a:t>
            </a:r>
            <a:endParaRPr lang="en-US" sz="1350" dirty="0"/>
          </a:p>
          <a:p>
            <a:pPr marL="257141" indent="-257141">
              <a:buAutoNum type="arabicParenR"/>
            </a:pPr>
            <a:r>
              <a:rPr lang="en-US" sz="1350" dirty="0"/>
              <a:t>Create Simple UI Screens (Login, Search) and call REST Service in </a:t>
            </a:r>
            <a:r>
              <a:rPr lang="en-US" sz="1350" dirty="0" err="1"/>
              <a:t>Bluemix</a:t>
            </a:r>
            <a:r>
              <a:rPr lang="en-US" sz="1350" dirty="0"/>
              <a:t> </a:t>
            </a:r>
          </a:p>
          <a:p>
            <a:pPr marL="257141" indent="-257141">
              <a:buAutoNum type="arabicParenR"/>
            </a:pPr>
            <a:endParaRPr lang="en-US" sz="1350" dirty="0"/>
          </a:p>
          <a:p>
            <a:pPr marL="0" indent="0">
              <a:buNone/>
            </a:pPr>
            <a:endParaRPr lang="en-US" sz="1350" dirty="0"/>
          </a:p>
          <a:p>
            <a:pPr marL="3572" indent="0">
              <a:buNone/>
            </a:pPr>
            <a:endParaRPr lang="en-US" altLang="en-US" sz="900" dirty="0">
              <a:ea typeface="MS Gothic" charset="-128"/>
              <a:cs typeface="MS Gothic" charset="-128"/>
            </a:endParaRPr>
          </a:p>
          <a:p>
            <a:pPr>
              <a:lnSpc>
                <a:spcPct val="93000"/>
              </a:lnSpc>
            </a:pPr>
            <a:endParaRPr lang="en-US" altLang="en-US" sz="1200" dirty="0">
              <a:ea typeface="MS Gothic" charset="-128"/>
              <a:cs typeface="MS Gothic" charset="-128"/>
            </a:endParaRPr>
          </a:p>
        </p:txBody>
      </p:sp>
    </p:spTree>
    <p:extLst>
      <p:ext uri="{BB962C8B-B14F-4D97-AF65-F5344CB8AC3E}">
        <p14:creationId xmlns:p14="http://schemas.microsoft.com/office/powerpoint/2010/main" val="24095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Login UI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2" name="Picture 1"/>
          <p:cNvPicPr>
            <a:picLocks noChangeAspect="1"/>
          </p:cNvPicPr>
          <p:nvPr/>
        </p:nvPicPr>
        <p:blipFill>
          <a:blip r:embed="rId3"/>
          <a:stretch>
            <a:fillRect/>
          </a:stretch>
        </p:blipFill>
        <p:spPr>
          <a:xfrm>
            <a:off x="266700" y="1231900"/>
            <a:ext cx="8343900" cy="5242331"/>
          </a:xfrm>
          <a:prstGeom prst="rect">
            <a:avLst/>
          </a:prstGeom>
        </p:spPr>
      </p:pic>
    </p:spTree>
    <p:extLst>
      <p:ext uri="{BB962C8B-B14F-4D97-AF65-F5344CB8AC3E}">
        <p14:creationId xmlns:p14="http://schemas.microsoft.com/office/powerpoint/2010/main" val="2135563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a:t>
            </a:r>
            <a:r>
              <a:rPr lang="en-US" altLang="en-US" sz="2400" b="1" smtClean="0">
                <a:solidFill>
                  <a:srgbClr val="002060"/>
                </a:solidFill>
                <a:effectLst>
                  <a:outerShdw blurRad="38100" dist="38100" dir="2700000" algn="tl">
                    <a:srgbClr val="C0C0C0"/>
                  </a:outerShdw>
                </a:effectLst>
              </a:rPr>
              <a:t>UI Interface </a:t>
            </a:r>
            <a:r>
              <a:rPr lang="en-US" altLang="en-US" sz="2400" b="1"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p:cNvPicPr>
            <a:picLocks noChangeAspect="1"/>
          </p:cNvPicPr>
          <p:nvPr/>
        </p:nvPicPr>
        <p:blipFill>
          <a:blip r:embed="rId4"/>
          <a:stretch>
            <a:fillRect/>
          </a:stretch>
        </p:blipFill>
        <p:spPr>
          <a:xfrm>
            <a:off x="266700" y="1142509"/>
            <a:ext cx="5257800" cy="5346758"/>
          </a:xfrm>
          <a:prstGeom prst="rect">
            <a:avLst/>
          </a:prstGeom>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CheckLogin</a:t>
            </a:r>
            <a:r>
              <a:rPr lang="en-US" b="1" dirty="0" smtClean="0">
                <a:sym typeface="Wingdings"/>
              </a:rPr>
              <a:t>()</a:t>
            </a:r>
            <a:endParaRPr lang="en-US" b="1" dirty="0" smtClean="0"/>
          </a:p>
          <a:p>
            <a:endParaRPr lang="en-US" b="1" dirty="0" smtClean="0"/>
          </a:p>
          <a:p>
            <a:endParaRPr lang="en-US" sz="2000" b="1" dirty="0" smtClean="0"/>
          </a:p>
        </p:txBody>
      </p:sp>
      <p:sp>
        <p:nvSpPr>
          <p:cNvPr id="7" name="Oval 6"/>
          <p:cNvSpPr/>
          <p:nvPr/>
        </p:nvSpPr>
        <p:spPr bwMode="auto">
          <a:xfrm>
            <a:off x="228599" y="4572000"/>
            <a:ext cx="3270208" cy="1917267"/>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3642349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err="1" smtClean="0">
                <a:sym typeface="Wingdings"/>
              </a:rPr>
              <a:t>CheckLogin</a:t>
            </a:r>
            <a:r>
              <a:rPr lang="en-US" b="1" dirty="0" smtClean="0">
                <a:sym typeface="Wingdings"/>
              </a:rPr>
              <a:t>()  Triggers </a:t>
            </a:r>
            <a:r>
              <a:rPr lang="en-US" b="1" dirty="0" err="1" smtClean="0">
                <a:sym typeface="Wingdings"/>
              </a:rPr>
              <a:t>LoginTask</a:t>
            </a:r>
            <a:r>
              <a:rPr lang="en-US" b="1" dirty="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4"/>
          <a:stretch>
            <a:fillRect/>
          </a:stretch>
        </p:blipFill>
        <p:spPr>
          <a:xfrm>
            <a:off x="184898" y="1219200"/>
            <a:ext cx="5606302" cy="5638800"/>
          </a:xfrm>
          <a:prstGeom prst="rect">
            <a:avLst/>
          </a:prstGeom>
        </p:spPr>
      </p:pic>
      <p:sp>
        <p:nvSpPr>
          <p:cNvPr id="3" name="Oval 2"/>
          <p:cNvSpPr/>
          <p:nvPr/>
        </p:nvSpPr>
        <p:spPr bwMode="auto">
          <a:xfrm>
            <a:off x="184898" y="4495800"/>
            <a:ext cx="5834902" cy="1447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00738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2275084"/>
            <a:ext cx="8686800" cy="2307831"/>
          </a:xfrm>
          <a:prstGeom prst="rect">
            <a:avLst/>
          </a:prstGeom>
        </p:spPr>
      </p:pic>
      <p:sp>
        <p:nvSpPr>
          <p:cNvPr id="4" name="Rectangle 1"/>
          <p:cNvSpPr txBox="1">
            <a:spLocks noChangeArrowheads="1"/>
          </p:cNvSpPr>
          <p:nvPr/>
        </p:nvSpPr>
        <p:spPr bwMode="auto">
          <a:xfrm>
            <a:off x="228600" y="609600"/>
            <a:ext cx="7308296" cy="413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57120" rIns="91440" bIns="45720" numCol="1" anchor="t" anchorCtr="0" compatLnSpc="1">
            <a:prstTxWarp prst="textNoShape">
              <a:avLst/>
            </a:prstTxWarp>
          </a:bodyPr>
          <a:lstStyle>
            <a:lvl1pPr algn="ctr" defTabSz="336902" rtl="0" fontAlgn="base" hangingPunct="0">
              <a:lnSpc>
                <a:spcPct val="87000"/>
              </a:lnSpc>
              <a:spcBef>
                <a:spcPct val="0"/>
              </a:spcBef>
              <a:spcAft>
                <a:spcPct val="0"/>
              </a:spcAft>
              <a:buClr>
                <a:srgbClr val="000000"/>
              </a:buClr>
              <a:buSzPct val="100000"/>
              <a:buFont typeface="Times New Roman" charset="0"/>
              <a:defRPr sz="4499"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pPr algn="l">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Define the REST URI and Messages for the Mobile App </a:t>
            </a:r>
            <a:endParaRPr lang="en-US" altLang="en-US" sz="24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8958734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err="1" smtClean="0">
                <a:solidFill>
                  <a:srgbClr val="002060"/>
                </a:solidFill>
                <a:effectLst>
                  <a:outerShdw blurRad="38100" dist="38100" dir="2700000" algn="tl">
                    <a:srgbClr val="C0C0C0"/>
                  </a:outerShdw>
                </a:effectLst>
              </a:rPr>
              <a:t>LoginTask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p:cNvPicPr>
            <a:picLocks noChangeAspect="1"/>
          </p:cNvPicPr>
          <p:nvPr/>
        </p:nvPicPr>
        <p:blipFill>
          <a:blip r:embed="rId4"/>
          <a:stretch>
            <a:fillRect/>
          </a:stretch>
        </p:blipFill>
        <p:spPr>
          <a:xfrm>
            <a:off x="419100" y="1207251"/>
            <a:ext cx="5485661" cy="5498349"/>
          </a:xfrm>
          <a:prstGeom prst="rect">
            <a:avLst/>
          </a:prstGeom>
        </p:spPr>
      </p:pic>
      <p:sp>
        <p:nvSpPr>
          <p:cNvPr id="12" name="Content Placeholder 2"/>
          <p:cNvSpPr txBox="1">
            <a:spLocks/>
          </p:cNvSpPr>
          <p:nvPr/>
        </p:nvSpPr>
        <p:spPr bwMode="auto">
          <a:xfrm>
            <a:off x="5904760" y="1295400"/>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LoginTask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sp>
        <p:nvSpPr>
          <p:cNvPr id="7" name="Oval 6"/>
          <p:cNvSpPr/>
          <p:nvPr/>
        </p:nvSpPr>
        <p:spPr bwMode="auto">
          <a:xfrm>
            <a:off x="228600" y="5132274"/>
            <a:ext cx="5676159" cy="1573325"/>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9416903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Login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LoginTask</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715000" y="12065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receives the results from </a:t>
            </a:r>
            <a:r>
              <a:rPr lang="en-US" b="1" dirty="0" err="1" smtClean="0"/>
              <a:t>LoginTask</a:t>
            </a:r>
            <a:r>
              <a:rPr lang="en-US" b="1" dirty="0" smtClean="0"/>
              <a:t>  </a:t>
            </a:r>
            <a:r>
              <a:rPr lang="en-US" b="1" dirty="0" smtClean="0">
                <a:sym typeface="Wingdings"/>
              </a:rPr>
              <a:t> Allows the user to next screen OR shows a validation error based on the credentials entered</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57584" y="1447800"/>
            <a:ext cx="5647177" cy="5174041"/>
          </a:xfrm>
          <a:prstGeom prst="rect">
            <a:avLst/>
          </a:prstGeom>
        </p:spPr>
      </p:pic>
      <p:pic>
        <p:nvPicPr>
          <p:cNvPr id="5" name="Picture 4"/>
          <p:cNvPicPr>
            <a:picLocks noChangeAspect="1"/>
          </p:cNvPicPr>
          <p:nvPr/>
        </p:nvPicPr>
        <p:blipFill>
          <a:blip r:embed="rId4"/>
          <a:stretch>
            <a:fillRect/>
          </a:stretch>
        </p:blipFill>
        <p:spPr>
          <a:xfrm>
            <a:off x="6248400" y="2126041"/>
            <a:ext cx="2559530" cy="4495800"/>
          </a:xfrm>
          <a:prstGeom prst="rect">
            <a:avLst/>
          </a:prstGeom>
        </p:spPr>
      </p:pic>
    </p:spTree>
    <p:extLst>
      <p:ext uri="{BB962C8B-B14F-4D97-AF65-F5344CB8AC3E}">
        <p14:creationId xmlns:p14="http://schemas.microsoft.com/office/powerpoint/2010/main" val="17389093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a:t>
            </a:r>
            <a:r>
              <a:rPr lang="en-US" altLang="en-US" sz="2400" b="1" dirty="0" smtClean="0">
                <a:solidFill>
                  <a:srgbClr val="002060"/>
                </a:solidFill>
                <a:effectLst>
                  <a:outerShdw blurRad="38100" dist="38100" dir="2700000" algn="tl">
                    <a:srgbClr val="C0C0C0"/>
                  </a:outerShdw>
                </a:effectLst>
              </a:rPr>
              <a:t>Search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3" name="Picture 2"/>
          <p:cNvPicPr>
            <a:picLocks noChangeAspect="1"/>
          </p:cNvPicPr>
          <p:nvPr/>
        </p:nvPicPr>
        <p:blipFill>
          <a:blip r:embed="rId3"/>
          <a:stretch>
            <a:fillRect/>
          </a:stretch>
        </p:blipFill>
        <p:spPr>
          <a:xfrm>
            <a:off x="377975" y="1408268"/>
            <a:ext cx="8308825" cy="4751798"/>
          </a:xfrm>
          <a:prstGeom prst="rect">
            <a:avLst/>
          </a:prstGeom>
        </p:spPr>
      </p:pic>
    </p:spTree>
    <p:extLst>
      <p:ext uri="{BB962C8B-B14F-4D97-AF65-F5344CB8AC3E}">
        <p14:creationId xmlns:p14="http://schemas.microsoft.com/office/powerpoint/2010/main" val="149896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Search UI Interface </a:t>
            </a:r>
            <a:r>
              <a:rPr lang="en-US" altLang="en-US" sz="2400" b="1" dirty="0"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11" name="Content Placeholder 2"/>
          <p:cNvSpPr txBox="1">
            <a:spLocks/>
          </p:cNvSpPr>
          <p:nvPr/>
        </p:nvSpPr>
        <p:spPr bwMode="auto">
          <a:xfrm>
            <a:off x="5394194" y="990600"/>
            <a:ext cx="3200400" cy="5479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doSearch</a:t>
            </a:r>
            <a:r>
              <a:rPr lang="en-US" b="1" dirty="0" smtClean="0">
                <a:sym typeface="Wingdings"/>
              </a:rPr>
              <a:t>()</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228599" y="1247753"/>
            <a:ext cx="5499100" cy="5088681"/>
          </a:xfrm>
          <a:prstGeom prst="rect">
            <a:avLst/>
          </a:prstGeom>
        </p:spPr>
      </p:pic>
      <p:sp>
        <p:nvSpPr>
          <p:cNvPr id="10" name="Oval 9"/>
          <p:cNvSpPr/>
          <p:nvPr/>
        </p:nvSpPr>
        <p:spPr bwMode="auto">
          <a:xfrm>
            <a:off x="228598" y="5333999"/>
            <a:ext cx="4495801" cy="762001"/>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3" name="Picture 2"/>
          <p:cNvPicPr>
            <a:picLocks noChangeAspect="1"/>
          </p:cNvPicPr>
          <p:nvPr/>
        </p:nvPicPr>
        <p:blipFill>
          <a:blip r:embed="rId4"/>
          <a:stretch>
            <a:fillRect/>
          </a:stretch>
        </p:blipFill>
        <p:spPr>
          <a:xfrm>
            <a:off x="5727699" y="1700934"/>
            <a:ext cx="2507990" cy="4648200"/>
          </a:xfrm>
          <a:prstGeom prst="rect">
            <a:avLst/>
          </a:prstGeom>
        </p:spPr>
      </p:pic>
    </p:spTree>
    <p:extLst>
      <p:ext uri="{BB962C8B-B14F-4D97-AF65-F5344CB8AC3E}">
        <p14:creationId xmlns:p14="http://schemas.microsoft.com/office/powerpoint/2010/main" val="1173002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11" name="Content Placeholder 2"/>
          <p:cNvSpPr txBox="1">
            <a:spLocks/>
          </p:cNvSpPr>
          <p:nvPr/>
        </p:nvSpPr>
        <p:spPr bwMode="auto">
          <a:xfrm>
            <a:off x="5943600" y="1295400"/>
            <a:ext cx="26670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a:t>
            </a:r>
            <a:r>
              <a:rPr lang="en-US" b="1" dirty="0" smtClean="0">
                <a:sym typeface="Wingdings"/>
              </a:rPr>
              <a:t> </a:t>
            </a:r>
            <a:r>
              <a:rPr lang="en-US" b="1" dirty="0" err="1" smtClean="0">
                <a:sym typeface="Wingdings"/>
              </a:rPr>
              <a:t>doSearch</a:t>
            </a:r>
            <a:r>
              <a:rPr lang="en-US" b="1" dirty="0" smtClean="0">
                <a:sym typeface="Wingdings"/>
              </a:rPr>
              <a:t>()  Triggers </a:t>
            </a:r>
            <a:r>
              <a:rPr lang="en-US" b="1" dirty="0" err="1" smtClean="0">
                <a:sym typeface="Wingdings"/>
              </a:rPr>
              <a:t>SearchTipsTask</a:t>
            </a:r>
            <a:r>
              <a:rPr lang="en-US" b="1" dirty="0" smtClean="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28600" y="1295400"/>
            <a:ext cx="5715000" cy="5257800"/>
          </a:xfrm>
          <a:prstGeom prst="rect">
            <a:avLst/>
          </a:prstGeom>
        </p:spPr>
      </p:pic>
      <p:sp>
        <p:nvSpPr>
          <p:cNvPr id="10" name="Oval 9"/>
          <p:cNvSpPr/>
          <p:nvPr/>
        </p:nvSpPr>
        <p:spPr bwMode="auto">
          <a:xfrm>
            <a:off x="457200" y="4191000"/>
            <a:ext cx="5638800" cy="9906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12" name="Picture 11"/>
          <p:cNvPicPr>
            <a:picLocks noChangeAspect="1"/>
          </p:cNvPicPr>
          <p:nvPr/>
        </p:nvPicPr>
        <p:blipFill>
          <a:blip r:embed="rId4"/>
          <a:stretch>
            <a:fillRect/>
          </a:stretch>
        </p:blipFill>
        <p:spPr>
          <a:xfrm>
            <a:off x="6096000" y="2107334"/>
            <a:ext cx="2507990" cy="4267200"/>
          </a:xfrm>
          <a:prstGeom prst="rect">
            <a:avLst/>
          </a:prstGeom>
        </p:spPr>
      </p:pic>
    </p:spTree>
    <p:extLst>
      <p:ext uri="{BB962C8B-B14F-4D97-AF65-F5344CB8AC3E}">
        <p14:creationId xmlns:p14="http://schemas.microsoft.com/office/powerpoint/2010/main" val="17045725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6868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smtClean="0">
                <a:solidFill>
                  <a:srgbClr val="002060"/>
                </a:solidFill>
                <a:effectLst>
                  <a:outerShdw blurRad="38100" dist="38100" dir="2700000" algn="tl">
                    <a:srgbClr val="C0C0C0"/>
                  </a:outerShdw>
                </a:effectLst>
              </a:rPr>
              <a:t>SearchTips</a:t>
            </a:r>
            <a:r>
              <a:rPr lang="en-US" altLang="en-US" sz="2400" b="1" smtClean="0">
                <a:solidFill>
                  <a:srgbClr val="002060"/>
                </a:solidFill>
                <a:effectLst>
                  <a:outerShdw blurRad="38100" dist="38100" dir="2700000" algn="tl">
                    <a:srgbClr val="C0C0C0"/>
                  </a:outerShdw>
                </a:effectLst>
              </a:rPr>
              <a:t>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2" name="Content Placeholder 2"/>
          <p:cNvSpPr txBox="1">
            <a:spLocks/>
          </p:cNvSpPr>
          <p:nvPr/>
        </p:nvSpPr>
        <p:spPr bwMode="auto">
          <a:xfrm>
            <a:off x="6133359" y="1193799"/>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SerachTips</a:t>
            </a:r>
            <a:r>
              <a:rPr lang="en-US" b="1" dirty="0" err="1" smtClean="0"/>
              <a:t>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pic>
        <p:nvPicPr>
          <p:cNvPr id="9" name="Picture 8"/>
          <p:cNvPicPr>
            <a:picLocks noChangeAspect="1"/>
          </p:cNvPicPr>
          <p:nvPr/>
        </p:nvPicPr>
        <p:blipFill>
          <a:blip r:embed="rId3"/>
          <a:stretch>
            <a:fillRect/>
          </a:stretch>
        </p:blipFill>
        <p:spPr>
          <a:xfrm>
            <a:off x="6254052" y="1872778"/>
            <a:ext cx="2507990" cy="4648200"/>
          </a:xfrm>
          <a:prstGeom prst="rect">
            <a:avLst/>
          </a:prstGeom>
        </p:spPr>
      </p:pic>
      <p:pic>
        <p:nvPicPr>
          <p:cNvPr id="2" name="Picture 1"/>
          <p:cNvPicPr>
            <a:picLocks noChangeAspect="1"/>
          </p:cNvPicPr>
          <p:nvPr/>
        </p:nvPicPr>
        <p:blipFill>
          <a:blip r:embed="rId4"/>
          <a:stretch>
            <a:fillRect/>
          </a:stretch>
        </p:blipFill>
        <p:spPr>
          <a:xfrm>
            <a:off x="330247" y="1371600"/>
            <a:ext cx="5695207" cy="5174779"/>
          </a:xfrm>
          <a:prstGeom prst="rect">
            <a:avLst/>
          </a:prstGeom>
        </p:spPr>
      </p:pic>
      <p:sp>
        <p:nvSpPr>
          <p:cNvPr id="11" name="Oval 10"/>
          <p:cNvSpPr/>
          <p:nvPr/>
        </p:nvSpPr>
        <p:spPr bwMode="auto">
          <a:xfrm>
            <a:off x="228600" y="5715001"/>
            <a:ext cx="5676159" cy="685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45965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Search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SearchTips</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638800" y="987939"/>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Search UI receives the results from </a:t>
            </a:r>
            <a:r>
              <a:rPr lang="en-US" b="1" dirty="0" err="1" smtClean="0"/>
              <a:t>SearchTips</a:t>
            </a:r>
            <a:r>
              <a:rPr lang="en-US" b="1" dirty="0" smtClean="0"/>
              <a:t> </a:t>
            </a:r>
            <a:r>
              <a:rPr lang="en-US" b="1" dirty="0" smtClean="0">
                <a:sym typeface="Wingdings"/>
              </a:rPr>
              <a:t> Searches all the results for the search</a:t>
            </a:r>
            <a:endParaRPr lang="en-US" b="1" dirty="0" smtClean="0"/>
          </a:p>
          <a:p>
            <a:endParaRPr lang="en-US" sz="2000" b="1" dirty="0" smtClean="0"/>
          </a:p>
        </p:txBody>
      </p:sp>
      <p:pic>
        <p:nvPicPr>
          <p:cNvPr id="2" name="Picture 1"/>
          <p:cNvPicPr>
            <a:picLocks noChangeAspect="1"/>
          </p:cNvPicPr>
          <p:nvPr/>
        </p:nvPicPr>
        <p:blipFill>
          <a:blip r:embed="rId3"/>
          <a:stretch>
            <a:fillRect/>
          </a:stretch>
        </p:blipFill>
        <p:spPr>
          <a:xfrm>
            <a:off x="5904760" y="1821241"/>
            <a:ext cx="2889947" cy="4800600"/>
          </a:xfrm>
          <a:prstGeom prst="rect">
            <a:avLst/>
          </a:prstGeom>
        </p:spPr>
      </p:pic>
      <p:pic>
        <p:nvPicPr>
          <p:cNvPr id="3" name="Picture 2"/>
          <p:cNvPicPr>
            <a:picLocks noChangeAspect="1"/>
          </p:cNvPicPr>
          <p:nvPr/>
        </p:nvPicPr>
        <p:blipFill>
          <a:blip r:embed="rId4"/>
          <a:stretch>
            <a:fillRect/>
          </a:stretch>
        </p:blipFill>
        <p:spPr>
          <a:xfrm>
            <a:off x="228599" y="1219200"/>
            <a:ext cx="5257801" cy="5402641"/>
          </a:xfrm>
          <a:prstGeom prst="rect">
            <a:avLst/>
          </a:prstGeom>
        </p:spPr>
      </p:pic>
    </p:spTree>
    <p:extLst>
      <p:ext uri="{BB962C8B-B14F-4D97-AF65-F5344CB8AC3E}">
        <p14:creationId xmlns:p14="http://schemas.microsoft.com/office/powerpoint/2010/main" val="2536745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61903" y="7220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Registering the interfaces</a:t>
            </a:r>
          </a:p>
        </p:txBody>
      </p:sp>
      <p:sp>
        <p:nvSpPr>
          <p:cNvPr id="4505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261903" y="1532582"/>
            <a:ext cx="5676161" cy="418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smtClean="0">
                <a:ea typeface="MS PGothic" charset="-128"/>
                <a:cs typeface="MS PGothic" charset="-128"/>
              </a:rPr>
              <a:t>At </a:t>
            </a:r>
            <a:r>
              <a:rPr lang="en-US" altLang="en-US" sz="1600" dirty="0">
                <a:ea typeface="MS PGothic" charset="-128"/>
                <a:cs typeface="MS PGothic" charset="-128"/>
              </a:rPr>
              <a:t>this stage, we have a working application ready to be built and run</a:t>
            </a:r>
          </a:p>
          <a:p>
            <a:pPr lvl="1">
              <a:lnSpc>
                <a:spcPct val="87000"/>
              </a:lnSpc>
              <a:spcBef>
                <a:spcPts val="244"/>
              </a:spcBef>
              <a:buFont typeface="Wingdings" charset="2"/>
              <a:buChar char=""/>
            </a:pPr>
            <a:r>
              <a:rPr lang="en-US" altLang="en-US" sz="1600" dirty="0">
                <a:ea typeface="MS PGothic" charset="-128"/>
                <a:cs typeface="MS PGothic" charset="-128"/>
              </a:rPr>
              <a:t>Confirm the “</a:t>
            </a:r>
            <a:r>
              <a:rPr lang="en-US" altLang="en-US" sz="1600" dirty="0" err="1">
                <a:ea typeface="MS PGothic" charset="-128"/>
                <a:cs typeface="MS PGothic" charset="-128"/>
              </a:rPr>
              <a:t>baseuri</a:t>
            </a:r>
            <a:r>
              <a:rPr lang="en-US" altLang="en-US" sz="1600" dirty="0">
                <a:ea typeface="MS PGothic" charset="-128"/>
                <a:cs typeface="MS PGothic" charset="-128"/>
              </a:rPr>
              <a:t>” value is correct in assets-&gt;</a:t>
            </a:r>
            <a:r>
              <a:rPr lang="en-US" altLang="en-US" sz="1600" dirty="0" err="1">
                <a:ea typeface="MS PGothic" charset="-128"/>
                <a:cs typeface="MS PGothic" charset="-128"/>
              </a:rPr>
              <a:t>starterkit.properties</a:t>
            </a:r>
            <a:r>
              <a:rPr lang="en-US" altLang="en-US" sz="1600" dirty="0">
                <a:ea typeface="MS PGothic" charset="-128"/>
                <a:cs typeface="MS PGothic" charset="-128"/>
              </a:rPr>
              <a:t> file</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609600"/>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381000" y="2730317"/>
            <a:ext cx="7648462" cy="2307831"/>
          </a:xfrm>
          <a:prstGeom prst="rect">
            <a:avLst/>
          </a:prstGeom>
        </p:spPr>
      </p:pic>
    </p:spTree>
    <p:extLst>
      <p:ext uri="{BB962C8B-B14F-4D97-AF65-F5344CB8AC3E}">
        <p14:creationId xmlns:p14="http://schemas.microsoft.com/office/powerpoint/2010/main" val="1657018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61903" y="75103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Build the Android Application</a:t>
            </a:r>
          </a:p>
        </p:txBody>
      </p:sp>
      <p:sp>
        <p:nvSpPr>
          <p:cNvPr id="4608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261903" y="1733771"/>
            <a:ext cx="4157697"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Building and running Android Application</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13" y="2286000"/>
            <a:ext cx="3441648" cy="18214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892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61903" y="689134"/>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Run the Android Application</a:t>
            </a:r>
          </a:p>
        </p:txBody>
      </p:sp>
      <p:sp>
        <p:nvSpPr>
          <p:cNvPr id="4710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3" y="2477815"/>
            <a:ext cx="3238078" cy="175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831" y="2071865"/>
            <a:ext cx="3498792" cy="3321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Text Box 5"/>
          <p:cNvSpPr txBox="1">
            <a:spLocks noChangeArrowheads="1"/>
          </p:cNvSpPr>
          <p:nvPr/>
        </p:nvSpPr>
        <p:spPr bwMode="auto">
          <a:xfrm>
            <a:off x="261903" y="1802818"/>
            <a:ext cx="3111889"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Running Android Application</a:t>
            </a:r>
          </a:p>
        </p:txBody>
      </p:sp>
    </p:spTree>
    <p:extLst>
      <p:ext uri="{BB962C8B-B14F-4D97-AF65-F5344CB8AC3E}">
        <p14:creationId xmlns:p14="http://schemas.microsoft.com/office/powerpoint/2010/main" val="12770751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87303" y="76234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t>
            </a:r>
            <a:r>
              <a:rPr lang="en-US" altLang="en-US" sz="2400" b="1">
                <a:solidFill>
                  <a:srgbClr val="002060"/>
                </a:solidFill>
                <a:effectLst>
                  <a:outerShdw blurRad="38100" dist="38100" dir="2700000" algn="tl">
                    <a:srgbClr val="C0C0C0"/>
                  </a:outerShdw>
                </a:effectLst>
              </a:rPr>
              <a:t>an </a:t>
            </a:r>
            <a:r>
              <a:rPr lang="en-US" altLang="en-US" sz="2400" b="1" smtClean="0">
                <a:solidFill>
                  <a:srgbClr val="002060"/>
                </a:solidFill>
                <a:effectLst>
                  <a:outerShdw blurRad="38100" dist="38100" dir="2700000" algn="tl">
                    <a:srgbClr val="C0C0C0"/>
                  </a:outerShdw>
                </a:effectLst>
              </a:rPr>
              <a:t>APK Signing </a:t>
            </a:r>
            <a:r>
              <a:rPr lang="en-US" altLang="en-US" sz="2400" b="1" dirty="0">
                <a:solidFill>
                  <a:srgbClr val="002060"/>
                </a:solidFill>
                <a:effectLst>
                  <a:outerShdw blurRad="38100" dist="38100" dir="2700000" algn="tl">
                    <a:srgbClr val="C0C0C0"/>
                  </a:outerShdw>
                </a:effectLst>
              </a:rPr>
              <a:t>an Android Application</a:t>
            </a:r>
          </a:p>
        </p:txBody>
      </p:sp>
      <p:sp>
        <p:nvSpPr>
          <p:cNvPr id="4813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31" name="Text Box 3"/>
          <p:cNvSpPr txBox="1">
            <a:spLocks noChangeArrowheads="1"/>
          </p:cNvSpPr>
          <p:nvPr/>
        </p:nvSpPr>
        <p:spPr bwMode="auto">
          <a:xfrm>
            <a:off x="261904" y="1802818"/>
            <a:ext cx="8511860" cy="809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From </a:t>
            </a:r>
            <a:r>
              <a:rPr lang="en-US" altLang="en-US" sz="1600" b="1" dirty="0">
                <a:ea typeface="MS PGothic" charset="-128"/>
                <a:cs typeface="MS PGothic" charset="-128"/>
              </a:rPr>
              <a:t>Build </a:t>
            </a:r>
            <a:r>
              <a:rPr lang="en-US" altLang="en-US" sz="1600" dirty="0">
                <a:ea typeface="MS PGothic" charset="-128"/>
                <a:cs typeface="MS PGothic" charset="-128"/>
              </a:rPr>
              <a:t>menu choose </a:t>
            </a:r>
            <a:r>
              <a:rPr lang="en-US" altLang="en-US" sz="1600" b="1" dirty="0">
                <a:ea typeface="MS PGothic" charset="-128"/>
                <a:cs typeface="MS PGothic" charset="-128"/>
              </a:rPr>
              <a:t>“Generate Signed APK</a:t>
            </a:r>
          </a:p>
          <a:p>
            <a:pPr>
              <a:lnSpc>
                <a:spcPct val="87000"/>
              </a:lnSpc>
              <a:spcBef>
                <a:spcPts val="244"/>
              </a:spcBef>
              <a:buFont typeface="Wingdings" charset="2"/>
              <a:buChar char=""/>
            </a:pPr>
            <a:r>
              <a:rPr lang="en-US" altLang="en-US" sz="1600" b="1" dirty="0">
                <a:ea typeface="MS PGothic" charset="-128"/>
                <a:cs typeface="MS PGothic" charset="-128"/>
              </a:rPr>
              <a:t> </a:t>
            </a:r>
            <a:r>
              <a:rPr lang="en-US" altLang="en-US" sz="1600" dirty="0">
                <a:ea typeface="MS PGothic" charset="-128"/>
                <a:cs typeface="MS PGothic" charset="-128"/>
              </a:rPr>
              <a:t>From the dialogue box, click </a:t>
            </a:r>
            <a:r>
              <a:rPr lang="en-US" altLang="en-US" sz="1600" b="1" dirty="0">
                <a:ea typeface="MS PGothic" charset="-128"/>
                <a:cs typeface="MS PGothic" charset="-128"/>
              </a:rPr>
              <a:t>Create New</a:t>
            </a:r>
          </a:p>
          <a:p>
            <a:pPr lvl="1">
              <a:lnSpc>
                <a:spcPct val="87000"/>
              </a:lnSpc>
              <a:spcBef>
                <a:spcPts val="244"/>
              </a:spcBef>
              <a:buSzPct val="45000"/>
              <a:buFont typeface="Wingdings" charset="2"/>
              <a:buChar char=""/>
            </a:pPr>
            <a:r>
              <a:rPr lang="en-US" altLang="en-US" sz="1600" dirty="0">
                <a:ea typeface="MS PGothic" charset="-128"/>
                <a:cs typeface="MS PGothic" charset="-128"/>
              </a:rPr>
              <a:t>If you already have a </a:t>
            </a:r>
            <a:r>
              <a:rPr lang="en-US" altLang="en-US" sz="1600" dirty="0" err="1">
                <a:ea typeface="MS PGothic" charset="-128"/>
                <a:cs typeface="MS PGothic" charset="-128"/>
              </a:rPr>
              <a:t>keystore</a:t>
            </a:r>
            <a:r>
              <a:rPr lang="en-US" altLang="en-US" sz="1600" dirty="0">
                <a:ea typeface="MS PGothic" charset="-128"/>
                <a:cs typeface="MS PGothic" charset="-128"/>
              </a:rPr>
              <a:t>, please choose the </a:t>
            </a:r>
            <a:r>
              <a:rPr lang="en-US" altLang="en-US" sz="1600" b="1" dirty="0">
                <a:ea typeface="MS PGothic" charset="-128"/>
                <a:cs typeface="MS PGothic" charset="-128"/>
              </a:rPr>
              <a:t>Choose Existing</a:t>
            </a:r>
            <a:r>
              <a:rPr lang="en-US" altLang="en-US" sz="1600" dirty="0">
                <a:ea typeface="MS PGothic" charset="-128"/>
                <a:cs typeface="MS PGothic" charset="-128"/>
              </a:rPr>
              <a:t> and provide the necessary password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258" y="2870670"/>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59" y="3017098"/>
            <a:ext cx="3385697" cy="176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59168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49203" y="612743"/>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an APK  Signing an Android Application</a:t>
            </a:r>
          </a:p>
        </p:txBody>
      </p:sp>
      <p:sp>
        <p:nvSpPr>
          <p:cNvPr id="4915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261903" y="1802818"/>
            <a:ext cx="4732119"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 Provide the Key Store Path</a:t>
            </a:r>
          </a:p>
          <a:p>
            <a:pPr>
              <a:lnSpc>
                <a:spcPct val="87000"/>
              </a:lnSpc>
              <a:spcBef>
                <a:spcPts val="244"/>
              </a:spcBef>
              <a:buFont typeface="Wingdings" charset="2"/>
              <a:buChar char=""/>
            </a:pPr>
            <a:r>
              <a:rPr lang="en-US" altLang="en-US" sz="1600" dirty="0">
                <a:ea typeface="MS PGothic" charset="-128"/>
                <a:cs typeface="MS PGothic" charset="-128"/>
              </a:rPr>
              <a:t> Provide the key</a:t>
            </a:r>
          </a:p>
          <a:p>
            <a:pPr lvl="1">
              <a:lnSpc>
                <a:spcPct val="87000"/>
              </a:lnSpc>
              <a:spcBef>
                <a:spcPts val="244"/>
              </a:spcBef>
              <a:buSzPct val="45000"/>
              <a:buFont typeface="Wingdings" charset="2"/>
              <a:buChar char=""/>
            </a:pPr>
            <a:r>
              <a:rPr lang="en-US" altLang="en-US" sz="1600" dirty="0">
                <a:ea typeface="MS PGothic" charset="-128"/>
                <a:cs typeface="MS PGothic" charset="-128"/>
              </a:rPr>
              <a:t>In this example every password is “template”</a:t>
            </a:r>
          </a:p>
          <a:p>
            <a:pPr marL="1191" indent="0">
              <a:lnSpc>
                <a:spcPct val="87000"/>
              </a:lnSpc>
            </a:pPr>
            <a:endParaRPr lang="en-US" altLang="en-US" sz="1600" dirty="0">
              <a:ea typeface="MS PGothic" charset="-128"/>
              <a:cs typeface="MS PGothic" charset="-128"/>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163" y="1606391"/>
            <a:ext cx="3692838" cy="3435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496454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Signing an Android Application</a:t>
            </a:r>
          </a:p>
        </p:txBody>
      </p:sp>
      <p:sp>
        <p:nvSpPr>
          <p:cNvPr id="5017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79" name="Text Box 3"/>
          <p:cNvSpPr txBox="1">
            <a:spLocks noChangeArrowheads="1"/>
          </p:cNvSpPr>
          <p:nvPr/>
        </p:nvSpPr>
        <p:spPr bwMode="auto">
          <a:xfrm>
            <a:off x="261903" y="1802818"/>
            <a:ext cx="5272592"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Once successful, the wizard will ask for a destination</a:t>
            </a:r>
          </a:p>
          <a:p>
            <a:pPr>
              <a:lnSpc>
                <a:spcPct val="87000"/>
              </a:lnSpc>
              <a:spcBef>
                <a:spcPts val="244"/>
              </a:spcBef>
              <a:buFont typeface="Wingdings" charset="2"/>
              <a:buChar char=""/>
            </a:pPr>
            <a:r>
              <a:rPr lang="en-US" altLang="en-US" sz="1600" dirty="0">
                <a:ea typeface="MS PGothic" charset="-128"/>
                <a:cs typeface="MS PGothic" charset="-128"/>
              </a:rPr>
              <a:t> Click Finish</a:t>
            </a:r>
          </a:p>
          <a:p>
            <a:pPr>
              <a:lnSpc>
                <a:spcPct val="87000"/>
              </a:lnSpc>
              <a:spcBef>
                <a:spcPts val="244"/>
              </a:spcBef>
              <a:buFont typeface="Wingdings" charset="2"/>
              <a:buChar char=""/>
            </a:pPr>
            <a:r>
              <a:rPr lang="en-US" altLang="en-US" sz="1600" dirty="0">
                <a:ea typeface="MS PGothic" charset="-128"/>
                <a:cs typeface="MS PGothic" charset="-128"/>
              </a:rPr>
              <a:t> The process will confirm the generation of the APK</a:t>
            </a:r>
          </a:p>
          <a:p>
            <a:pPr lvl="1">
              <a:lnSpc>
                <a:spcPct val="87000"/>
              </a:lnSpc>
              <a:spcBef>
                <a:spcPts val="244"/>
              </a:spcBef>
              <a:buSzPct val="45000"/>
              <a:buFont typeface="Wingdings" charset="2"/>
              <a:buChar char=""/>
            </a:pPr>
            <a:r>
              <a:rPr lang="en-US" altLang="en-US" sz="1600" dirty="0">
                <a:ea typeface="MS PGothic" charset="-128"/>
                <a:cs typeface="MS PGothic" charset="-128"/>
              </a:rPr>
              <a:t>Now your application is ready to be released</a:t>
            </a:r>
          </a:p>
          <a:p>
            <a:pPr marL="667852" indent="-394045">
              <a:lnSpc>
                <a:spcPct val="87000"/>
              </a:lnSpc>
            </a:pPr>
            <a:endParaRPr lang="en-US" altLang="en-US" sz="1600" dirty="0">
              <a:ea typeface="MS PGothic" charset="-128"/>
              <a:cs typeface="MS PGothic" charset="-128"/>
            </a:endParaRP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779" y="1667105"/>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47385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142389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2369125"/>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1451273"/>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3254" name="Rectangle 6"/>
          <p:cNvSpPr>
            <a:spLocks noChangeArrowheads="1"/>
          </p:cNvSpPr>
          <p:nvPr/>
        </p:nvSpPr>
        <p:spPr bwMode="auto">
          <a:xfrm>
            <a:off x="2564869" y="1559606"/>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Task</a:t>
            </a:r>
          </a:p>
          <a:p>
            <a:pPr algn="ctr">
              <a:defRPr/>
            </a:pPr>
            <a:r>
              <a:rPr lang="en-AU" altLang="en-US" sz="675"/>
              <a:t>Extends : AsyncServiceTask</a:t>
            </a:r>
          </a:p>
        </p:txBody>
      </p:sp>
      <p:sp>
        <p:nvSpPr>
          <p:cNvPr id="53255" name="Rectangle 7"/>
          <p:cNvSpPr>
            <a:spLocks noChangeArrowheads="1"/>
          </p:cNvSpPr>
          <p:nvPr/>
        </p:nvSpPr>
        <p:spPr bwMode="auto">
          <a:xfrm>
            <a:off x="270832" y="4259591"/>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Activity</a:t>
            </a:r>
          </a:p>
          <a:p>
            <a:pPr algn="ctr">
              <a:defRPr/>
            </a:pPr>
            <a:r>
              <a:rPr lang="en-AU" altLang="en-US" sz="675"/>
              <a:t>Implements : TaskReceiver</a:t>
            </a:r>
          </a:p>
        </p:txBody>
      </p:sp>
      <p:sp>
        <p:nvSpPr>
          <p:cNvPr id="53256" name="Text Box 8"/>
          <p:cNvSpPr txBox="1">
            <a:spLocks noChangeArrowheads="1"/>
          </p:cNvSpPr>
          <p:nvPr/>
        </p:nvSpPr>
        <p:spPr bwMode="auto">
          <a:xfrm>
            <a:off x="5613661" y="1219200"/>
            <a:ext cx="3301739" cy="480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a:spcBef>
                <a:spcPts val="244"/>
              </a:spcBef>
              <a:buFont typeface="Wingdings" charset="2"/>
              <a:buChar char=""/>
            </a:pPr>
            <a:r>
              <a:rPr lang="en-US" altLang="en-US" sz="1400" dirty="0">
                <a:ea typeface="MS PGothic" charset="-128"/>
                <a:cs typeface="MS PGothic" charset="-128"/>
              </a:rPr>
              <a:t>S1 : </a:t>
            </a:r>
          </a:p>
          <a:p>
            <a:pPr lvl="1">
              <a:spcBef>
                <a:spcPts val="244"/>
              </a:spcBef>
              <a:buFont typeface="Wingdings" charset="2"/>
              <a:buChar char=""/>
            </a:pPr>
            <a:r>
              <a:rPr lang="en-US" altLang="en-US" sz="1400" dirty="0">
                <a:ea typeface="MS PGothic" charset="-128"/>
                <a:cs typeface="MS PGothic" charset="-128"/>
              </a:rPr>
              <a:t>Activity creates the task and assigns an ID to it</a:t>
            </a:r>
          </a:p>
          <a:p>
            <a:pPr lvl="1">
              <a:spcBef>
                <a:spcPts val="244"/>
              </a:spcBef>
              <a:buFont typeface="Wingdings" charset="2"/>
              <a:buChar char=""/>
            </a:pPr>
            <a:r>
              <a:rPr lang="en-US" altLang="en-US" sz="1400" dirty="0">
                <a:ea typeface="MS PGothic" charset="-128"/>
                <a:cs typeface="MS PGothic" charset="-128"/>
              </a:rPr>
              <a:t>Activity registers itself as a listener to the </a:t>
            </a:r>
            <a:r>
              <a:rPr lang="en-US" altLang="en-US" sz="1400" dirty="0" err="1">
                <a:ea typeface="MS PGothic" charset="-128"/>
                <a:cs typeface="MS PGothic" charset="-128"/>
              </a:rPr>
              <a:t>postExecution</a:t>
            </a:r>
            <a:r>
              <a:rPr lang="en-US" altLang="en-US" sz="1400" dirty="0">
                <a:ea typeface="MS PGothic" charset="-128"/>
                <a:cs typeface="MS PGothic" charset="-128"/>
              </a:rPr>
              <a:t> event of the task</a:t>
            </a:r>
          </a:p>
          <a:p>
            <a:pPr lvl="1">
              <a:spcBef>
                <a:spcPts val="244"/>
              </a:spcBef>
              <a:buFont typeface="Wingdings" charset="2"/>
              <a:buChar char=""/>
            </a:pPr>
            <a:r>
              <a:rPr lang="en-US" altLang="en-US" sz="1400" dirty="0">
                <a:ea typeface="MS PGothic" charset="-128"/>
                <a:cs typeface="MS PGothic" charset="-128"/>
              </a:rPr>
              <a:t>Activity starts the task in a separate thread</a:t>
            </a:r>
          </a:p>
          <a:p>
            <a:pPr>
              <a:spcBef>
                <a:spcPts val="244"/>
              </a:spcBef>
              <a:buFont typeface="Wingdings" charset="2"/>
              <a:buChar char=""/>
            </a:pPr>
            <a:r>
              <a:rPr lang="en-US" altLang="en-US" sz="1400" dirty="0">
                <a:ea typeface="MS PGothic" charset="-128"/>
                <a:cs typeface="MS PGothic" charset="-128"/>
              </a:rPr>
              <a:t>S2 :</a:t>
            </a:r>
          </a:p>
          <a:p>
            <a:pPr lvl="1">
              <a:spcBef>
                <a:spcPts val="244"/>
              </a:spcBef>
              <a:buFont typeface="Wingdings" charset="2"/>
              <a:buChar char=""/>
            </a:pPr>
            <a:r>
              <a:rPr lang="en-US" altLang="en-US" sz="1400" dirty="0">
                <a:ea typeface="MS PGothic" charset="-128"/>
                <a:cs typeface="MS PGothic" charset="-128"/>
              </a:rPr>
              <a:t>Task executes a POST method and waits for the result</a:t>
            </a:r>
          </a:p>
          <a:p>
            <a:pPr>
              <a:spcBef>
                <a:spcPts val="244"/>
              </a:spcBef>
              <a:buFont typeface="Wingdings" charset="2"/>
              <a:buChar char=""/>
            </a:pPr>
            <a:r>
              <a:rPr lang="en-US" altLang="en-US" sz="1400" dirty="0">
                <a:ea typeface="MS PGothic" charset="-128"/>
                <a:cs typeface="MS PGothic" charset="-128"/>
              </a:rPr>
              <a:t>S3 :</a:t>
            </a:r>
          </a:p>
          <a:p>
            <a:pPr lvl="1">
              <a:spcBef>
                <a:spcPts val="244"/>
              </a:spcBef>
              <a:buFont typeface="Wingdings" charset="2"/>
              <a:buChar char=""/>
            </a:pPr>
            <a:r>
              <a:rPr lang="en-US" altLang="en-US" sz="1400" dirty="0">
                <a:ea typeface="MS PGothic" charset="-128"/>
                <a:cs typeface="MS PGothic" charset="-128"/>
              </a:rPr>
              <a:t>The response is received by the task thread</a:t>
            </a:r>
          </a:p>
          <a:p>
            <a:pPr lvl="1">
              <a:spcBef>
                <a:spcPts val="244"/>
              </a:spcBef>
              <a:buFont typeface="Wingdings" charset="2"/>
              <a:buChar char=""/>
            </a:pPr>
            <a:r>
              <a:rPr lang="en-US" altLang="en-US" sz="1400" dirty="0">
                <a:ea typeface="MS PGothic" charset="-128"/>
                <a:cs typeface="MS PGothic" charset="-128"/>
              </a:rPr>
              <a:t>Task raises a </a:t>
            </a:r>
            <a:r>
              <a:rPr lang="en-US" altLang="en-US" sz="1400" dirty="0" err="1">
                <a:ea typeface="MS PGothic" charset="-128"/>
                <a:cs typeface="MS PGothic" charset="-128"/>
              </a:rPr>
              <a:t>postExecute</a:t>
            </a:r>
            <a:r>
              <a:rPr lang="en-US" altLang="en-US" sz="1400" dirty="0">
                <a:ea typeface="MS PGothic" charset="-128"/>
                <a:cs typeface="MS PGothic" charset="-128"/>
              </a:rPr>
              <a:t>() event and passes the response to any listener</a:t>
            </a:r>
          </a:p>
          <a:p>
            <a:pPr>
              <a:spcBef>
                <a:spcPts val="244"/>
              </a:spcBef>
              <a:buFont typeface="Wingdings" charset="2"/>
              <a:buChar char=""/>
            </a:pPr>
            <a:r>
              <a:rPr lang="en-US" altLang="en-US" sz="1400" dirty="0">
                <a:ea typeface="MS PGothic" charset="-128"/>
                <a:cs typeface="MS PGothic" charset="-128"/>
              </a:rPr>
              <a:t>S4 :</a:t>
            </a:r>
          </a:p>
          <a:p>
            <a:pPr lvl="1">
              <a:spcBef>
                <a:spcPts val="244"/>
              </a:spcBef>
              <a:buFont typeface="Wingdings" charset="2"/>
              <a:buChar char=""/>
            </a:pPr>
            <a:r>
              <a:rPr lang="en-US" altLang="en-US" sz="1400" dirty="0">
                <a:ea typeface="MS PGothic" charset="-128"/>
                <a:cs typeface="MS PGothic" charset="-128"/>
              </a:rPr>
              <a:t>Activity responds to the event and process the result </a:t>
            </a:r>
          </a:p>
          <a:p>
            <a:pPr>
              <a:spcBef>
                <a:spcPts val="244"/>
              </a:spcBef>
            </a:pPr>
            <a:endParaRPr lang="en-US" altLang="en-US" sz="1400" dirty="0">
              <a:ea typeface="MS PGothic" charset="-128"/>
              <a:cs typeface="MS PGothic" charset="-128"/>
            </a:endParaRPr>
          </a:p>
        </p:txBody>
      </p:sp>
      <p:sp>
        <p:nvSpPr>
          <p:cNvPr id="53257" name="Line 9"/>
          <p:cNvSpPr>
            <a:spLocks noChangeShapeType="1"/>
          </p:cNvSpPr>
          <p:nvPr/>
        </p:nvSpPr>
        <p:spPr bwMode="auto">
          <a:xfrm>
            <a:off x="4049385" y="1694130"/>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58" name="Oval 10"/>
          <p:cNvSpPr>
            <a:spLocks noChangeArrowheads="1"/>
          </p:cNvSpPr>
          <p:nvPr/>
        </p:nvSpPr>
        <p:spPr bwMode="auto">
          <a:xfrm>
            <a:off x="4292240" y="1506034"/>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3259" name="Line 11"/>
          <p:cNvSpPr>
            <a:spLocks noChangeShapeType="1"/>
          </p:cNvSpPr>
          <p:nvPr/>
        </p:nvSpPr>
        <p:spPr bwMode="auto">
          <a:xfrm flipH="1" flipV="1">
            <a:off x="3642244" y="2232221"/>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0" name="Oval 12"/>
          <p:cNvSpPr>
            <a:spLocks noChangeArrowheads="1"/>
          </p:cNvSpPr>
          <p:nvPr/>
        </p:nvSpPr>
        <p:spPr bwMode="auto">
          <a:xfrm>
            <a:off x="4238669" y="2288174"/>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3261" name="Line 13"/>
          <p:cNvSpPr>
            <a:spLocks noChangeShapeType="1"/>
          </p:cNvSpPr>
          <p:nvPr/>
        </p:nvSpPr>
        <p:spPr bwMode="auto">
          <a:xfrm flipH="1">
            <a:off x="2023204" y="2234602"/>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2" name="Oval 14"/>
          <p:cNvSpPr>
            <a:spLocks noChangeArrowheads="1"/>
          </p:cNvSpPr>
          <p:nvPr/>
        </p:nvSpPr>
        <p:spPr bwMode="auto">
          <a:xfrm>
            <a:off x="2106537" y="2288174"/>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3263" name="Line 15"/>
          <p:cNvSpPr>
            <a:spLocks noChangeShapeType="1"/>
          </p:cNvSpPr>
          <p:nvPr/>
        </p:nvSpPr>
        <p:spPr bwMode="auto">
          <a:xfrm>
            <a:off x="2025586" y="1964365"/>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3952644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500" y="751039"/>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812670"/>
            <a:ext cx="3384507" cy="4596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6323" name="Line 3"/>
          <p:cNvSpPr>
            <a:spLocks noChangeShapeType="1"/>
          </p:cNvSpPr>
          <p:nvPr/>
        </p:nvSpPr>
        <p:spPr bwMode="auto">
          <a:xfrm>
            <a:off x="3212486" y="2477336"/>
            <a:ext cx="518194" cy="167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4" name="Oval 4"/>
          <p:cNvSpPr>
            <a:spLocks noChangeArrowheads="1"/>
          </p:cNvSpPr>
          <p:nvPr/>
        </p:nvSpPr>
        <p:spPr bwMode="auto">
          <a:xfrm>
            <a:off x="3266055" y="1876628"/>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6325" name="Line 5"/>
          <p:cNvSpPr>
            <a:spLocks noChangeShapeType="1"/>
          </p:cNvSpPr>
          <p:nvPr/>
        </p:nvSpPr>
        <p:spPr bwMode="auto">
          <a:xfrm>
            <a:off x="6829133" y="2259794"/>
            <a:ext cx="906268" cy="758495"/>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6" name="Oval 6"/>
          <p:cNvSpPr>
            <a:spLocks noChangeArrowheads="1"/>
          </p:cNvSpPr>
          <p:nvPr/>
        </p:nvSpPr>
        <p:spPr bwMode="auto">
          <a:xfrm>
            <a:off x="7260081" y="2200435"/>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6327" name="Line 7"/>
          <p:cNvSpPr>
            <a:spLocks noChangeShapeType="1"/>
          </p:cNvSpPr>
          <p:nvPr/>
        </p:nvSpPr>
        <p:spPr bwMode="auto">
          <a:xfrm flipH="1">
            <a:off x="6961274" y="3500064"/>
            <a:ext cx="910834" cy="11360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8" name="Oval 8"/>
          <p:cNvSpPr>
            <a:spLocks noChangeArrowheads="1"/>
          </p:cNvSpPr>
          <p:nvPr/>
        </p:nvSpPr>
        <p:spPr bwMode="auto">
          <a:xfrm>
            <a:off x="7423176" y="4063522"/>
            <a:ext cx="388075" cy="492856"/>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6329" name="Line 9"/>
          <p:cNvSpPr>
            <a:spLocks noChangeShapeType="1"/>
          </p:cNvSpPr>
          <p:nvPr/>
        </p:nvSpPr>
        <p:spPr bwMode="auto">
          <a:xfrm flipH="1">
            <a:off x="3291054" y="4907084"/>
            <a:ext cx="522759" cy="167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30" name="Oval 10"/>
          <p:cNvSpPr>
            <a:spLocks noChangeArrowheads="1"/>
          </p:cNvSpPr>
          <p:nvPr/>
        </p:nvSpPr>
        <p:spPr bwMode="auto">
          <a:xfrm>
            <a:off x="3374387" y="4278996"/>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6331" name="Text Box 11"/>
          <p:cNvSpPr txBox="1">
            <a:spLocks noChangeArrowheads="1"/>
          </p:cNvSpPr>
          <p:nvPr/>
        </p:nvSpPr>
        <p:spPr bwMode="auto">
          <a:xfrm>
            <a:off x="539880" y="1563295"/>
            <a:ext cx="2536182"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//SearchUI.java – if the user clicks the button</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a:p>
            <a:pPr>
              <a:lnSpc>
                <a:spcPct val="89000"/>
              </a:lnSpc>
            </a:pPr>
            <a:r>
              <a:rPr lang="en-AU" altLang="en-US" sz="675">
                <a:latin typeface="Courier New" charset="0"/>
              </a:rPr>
              <a:t>SearchTipsTask stt = new SearchTipsTask( ... );</a:t>
            </a:r>
          </a:p>
          <a:p>
            <a:pPr>
              <a:lnSpc>
                <a:spcPct val="89000"/>
              </a:lnSpc>
            </a:pPr>
            <a:r>
              <a:rPr lang="en-AU" altLang="en-US" sz="675">
                <a:latin typeface="Courier New" charset="0"/>
              </a:rPr>
              <a:t>stt.setReceiver(this);</a:t>
            </a:r>
          </a:p>
          <a:p>
            <a:pPr>
              <a:lnSpc>
                <a:spcPct val="89000"/>
              </a:lnSpc>
            </a:pPr>
            <a:r>
              <a:rPr lang="en-AU" altLang="en-US" sz="675">
                <a:latin typeface="Courier New" charset="0"/>
              </a:rPr>
              <a:t>stt.execute(_seeds);</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p:txBody>
      </p:sp>
      <p:sp>
        <p:nvSpPr>
          <p:cNvPr id="56332" name="Text Box 12"/>
          <p:cNvSpPr txBox="1">
            <a:spLocks noChangeArrowheads="1"/>
          </p:cNvSpPr>
          <p:nvPr/>
        </p:nvSpPr>
        <p:spPr bwMode="auto">
          <a:xfrm>
            <a:off x="3860099" y="1600200"/>
            <a:ext cx="2716523"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//AsyncServiceTask.java</a:t>
            </a:r>
          </a:p>
          <a:p>
            <a:pPr>
              <a:lnSpc>
                <a:spcPct val="89000"/>
              </a:lnSpc>
            </a:pPr>
            <a:r>
              <a:rPr lang="en-AU" altLang="en-US" sz="675">
                <a:latin typeface="Courier New" charset="0"/>
              </a:rPr>
              <a:t>@Override</a:t>
            </a:r>
          </a:p>
          <a:p>
            <a:pPr>
              <a:lnSpc>
                <a:spcPct val="89000"/>
              </a:lnSpc>
            </a:pPr>
            <a:r>
              <a:rPr lang="en-AU" altLang="en-US" sz="675">
                <a:latin typeface="Courier New" charset="0"/>
              </a:rPr>
              <a:t>protected String doInBackground( String... params ) {</a:t>
            </a:r>
          </a:p>
          <a:p>
            <a:pPr>
              <a:lnSpc>
                <a:spcPct val="89000"/>
              </a:lnSpc>
            </a:pPr>
            <a:endParaRPr lang="en-AU" altLang="en-US" sz="675">
              <a:latin typeface="Courier New" charset="0"/>
            </a:endParaRPr>
          </a:p>
          <a:p>
            <a:pPr>
              <a:lnSpc>
                <a:spcPct val="89000"/>
              </a:lnSpc>
            </a:pPr>
            <a:r>
              <a:rPr lang="en-AU" altLang="en-US" sz="675">
                <a:latin typeface="Courier New" charset="0"/>
              </a:rPr>
              <a:t>	//performTask is implemented by the 		</a:t>
            </a:r>
          </a:p>
          <a:p>
            <a:pPr>
              <a:lnSpc>
                <a:spcPct val="89000"/>
              </a:lnSpc>
            </a:pPr>
            <a:r>
              <a:rPr lang="en-AU" altLang="en-US" sz="675">
                <a:latin typeface="Courier New" charset="0"/>
              </a:rPr>
              <a:t>	//SearchTipsTask class</a:t>
            </a:r>
          </a:p>
          <a:p>
            <a:pPr>
              <a:lnSpc>
                <a:spcPct val="89000"/>
              </a:lnSpc>
            </a:pPr>
            <a:r>
              <a:rPr lang="en-AU" altLang="en-US" sz="675">
                <a:latin typeface="Courier New" charset="0"/>
              </a:rPr>
              <a:t>	return performTask( params );</a:t>
            </a:r>
          </a:p>
          <a:p>
            <a:pPr>
              <a:lnSpc>
                <a:spcPct val="89000"/>
              </a:lnSpc>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2744810"/>
            <a:ext cx="776150" cy="947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3915998"/>
            <a:ext cx="2845501" cy="1635611"/>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defRPr/>
            </a:pPr>
            <a:r>
              <a:rPr lang="en-AU" altLang="en-US" sz="675">
                <a:latin typeface="Courier New" charset="0"/>
              </a:rPr>
              <a:t>//AsyncServiceTask.java</a:t>
            </a:r>
          </a:p>
          <a:p>
            <a:pPr>
              <a:lnSpc>
                <a:spcPct val="89000"/>
              </a:lnSpc>
              <a:defRPr/>
            </a:pPr>
            <a:r>
              <a:rPr lang="en-AU" altLang="en-US" sz="675">
                <a:latin typeface="Courier New" charset="0"/>
              </a:rPr>
              <a:t>@Override</a:t>
            </a:r>
          </a:p>
          <a:p>
            <a:pPr>
              <a:lnSpc>
                <a:spcPct val="89000"/>
              </a:lnSpc>
              <a:defRPr/>
            </a:pPr>
            <a:r>
              <a:rPr lang="en-AU" altLang="en-US" sz="675">
                <a:latin typeface="Courier New" charset="0"/>
              </a:rPr>
              <a:t>protected void onPostExecute( String result ){</a:t>
            </a:r>
          </a:p>
          <a:p>
            <a:pPr>
              <a:lnSpc>
                <a:spcPct val="89000"/>
              </a:lnSpc>
              <a:defRPr/>
            </a:pPr>
            <a:r>
              <a:rPr lang="en-AU" altLang="en-US" sz="675">
                <a:latin typeface="Courier New" charset="0"/>
              </a:rPr>
              <a:t>   _response = result;</a:t>
            </a:r>
          </a:p>
          <a:p>
            <a:pPr>
              <a:lnSpc>
                <a:spcPct val="89000"/>
              </a:lnSpc>
              <a:defRPr/>
            </a:pPr>
            <a:r>
              <a:rPr lang="en-AU" altLang="en-US" sz="675">
                <a:latin typeface="Courier New" charset="0"/>
              </a:rPr>
              <a:t>   if( _tr != null ){</a:t>
            </a:r>
          </a:p>
          <a:p>
            <a:pPr>
              <a:lnSpc>
                <a:spcPct val="89000"/>
              </a:lnSpc>
              <a:defRPr/>
            </a:pPr>
            <a:r>
              <a:rPr lang="en-AU" altLang="en-US" sz="675">
                <a:latin typeface="Courier New" charset="0"/>
              </a:rPr>
              <a:t>      //calls the receiver's receiveResult function</a:t>
            </a:r>
          </a:p>
          <a:p>
            <a:pPr>
              <a:lnSpc>
                <a:spcPct val="89000"/>
              </a:lnSpc>
              <a:defRPr/>
            </a:pPr>
            <a:r>
              <a:rPr lang="en-AU" altLang="en-US" sz="675">
                <a:latin typeface="Courier New" charset="0"/>
              </a:rPr>
              <a:t>      //adds the serviceID here</a:t>
            </a:r>
          </a:p>
          <a:p>
            <a:pPr>
              <a:lnSpc>
                <a:spcPct val="89000"/>
              </a:lnSpc>
              <a:defRPr/>
            </a:pPr>
            <a:r>
              <a:rPr lang="en-AU" altLang="en-US" sz="675">
                <a:latin typeface="Courier New" charset="0"/>
              </a:rPr>
              <a:t>      //in this case the receiver is SearchUI.java</a:t>
            </a:r>
          </a:p>
          <a:p>
            <a:pPr>
              <a:lnSpc>
                <a:spcPct val="89000"/>
              </a:lnSpc>
              <a:defRPr/>
            </a:pPr>
            <a:r>
              <a:rPr lang="en-AU" altLang="en-US" sz="675">
                <a:latin typeface="Courier New" charset="0"/>
              </a:rPr>
              <a:t>	_tr.receiveResult( _response,_serviceID);</a:t>
            </a:r>
          </a:p>
          <a:p>
            <a:pPr>
              <a:lnSpc>
                <a:spcPct val="89000"/>
              </a:lnSpc>
              <a:defRPr/>
            </a:pPr>
            <a:r>
              <a:rPr lang="en-AU" altLang="en-US" sz="675">
                <a:latin typeface="Courier New" charset="0"/>
              </a:rPr>
              <a:t>	}</a:t>
            </a:r>
          </a:p>
          <a:p>
            <a:pPr>
              <a:lnSpc>
                <a:spcPct val="89000"/>
              </a:lnSpc>
              <a:defRPr/>
            </a:pPr>
            <a:r>
              <a:rPr lang="en-AU" altLang="en-US" sz="675">
                <a:latin typeface="Courier New" charset="0"/>
              </a:rPr>
              <a:t>   }</a:t>
            </a:r>
          </a:p>
          <a:p>
            <a:pPr>
              <a:lnSpc>
                <a:spcPct val="89000"/>
              </a:lnSpc>
              <a:defRPr/>
            </a:pPr>
            <a:r>
              <a:rPr lang="en-AU" altLang="en-US" sz="675">
                <a:latin typeface="Courier New" charset="0"/>
              </a:rPr>
              <a:t>}</a:t>
            </a:r>
          </a:p>
        </p:txBody>
      </p:sp>
      <p:sp>
        <p:nvSpPr>
          <p:cNvPr id="56335" name="Text Box 15"/>
          <p:cNvSpPr txBox="1">
            <a:spLocks noChangeArrowheads="1"/>
          </p:cNvSpPr>
          <p:nvPr/>
        </p:nvSpPr>
        <p:spPr bwMode="auto">
          <a:xfrm>
            <a:off x="539879" y="4029949"/>
            <a:ext cx="2587545"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@Override</a:t>
            </a:r>
          </a:p>
          <a:p>
            <a:pPr>
              <a:lnSpc>
                <a:spcPct val="89000"/>
              </a:lnSpc>
            </a:pPr>
            <a:r>
              <a:rPr lang="en-AU" altLang="en-US" sz="675">
                <a:latin typeface="Courier New" charset="0"/>
              </a:rPr>
              <a:t>public void receiveResult( String response,   </a:t>
            </a:r>
          </a:p>
          <a:p>
            <a:pPr>
              <a:lnSpc>
                <a:spcPct val="89000"/>
              </a:lnSpc>
            </a:pPr>
            <a:r>
              <a:rPr lang="en-AU" altLang="en-US" sz="675">
                <a:latin typeface="Courier New" charset="0"/>
              </a:rPr>
              <a:t>                           String source ) {</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 //make sure the task ID is the search task</a:t>
            </a:r>
          </a:p>
          <a:p>
            <a:pPr>
              <a:lnSpc>
                <a:spcPct val="89000"/>
              </a:lnSpc>
            </a:pPr>
            <a:r>
              <a:rPr lang="en-AU" altLang="en-US" sz="675">
                <a:latin typeface="Courier New" charset="0"/>
              </a:rPr>
              <a:t> if( source.equals( correct_id ) ){</a:t>
            </a:r>
          </a:p>
          <a:p>
            <a:pPr>
              <a:lnSpc>
                <a:spcPct val="89000"/>
              </a:lnSpc>
            </a:pPr>
            <a:r>
              <a:rPr lang="en-AU" altLang="en-US" sz="675">
                <a:latin typeface="Courier New" charset="0"/>
              </a:rPr>
              <a:t>	//perhaps do something with the response</a:t>
            </a:r>
          </a:p>
          <a:p>
            <a:pPr>
              <a:lnSpc>
                <a:spcPct val="89000"/>
              </a:lnSpc>
            </a:pPr>
            <a:r>
              <a:rPr lang="en-AU" altLang="en-US" sz="675">
                <a:latin typeface="Courier New" charset="0"/>
              </a:rPr>
              <a:t> }</a:t>
            </a:r>
          </a:p>
          <a:p>
            <a:pPr>
              <a:lnSpc>
                <a:spcPct val="89000"/>
              </a:lnSpc>
            </a:pPr>
            <a:r>
              <a:rPr lang="en-AU" altLang="en-US" sz="675">
                <a:latin typeface="Courier New" charset="0"/>
              </a:rPr>
              <a:t>}</a:t>
            </a:r>
          </a:p>
        </p:txBody>
      </p:sp>
    </p:spTree>
    <p:extLst>
      <p:ext uri="{BB962C8B-B14F-4D97-AF65-F5344CB8AC3E}">
        <p14:creationId xmlns:p14="http://schemas.microsoft.com/office/powerpoint/2010/main" val="1063102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28600" y="838200"/>
            <a:ext cx="8686800"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800" b="1" dirty="0">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28602" y="2123312"/>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228602" y="1792361"/>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sz="1600" dirty="0">
                <a:ea typeface="MS PGothic" charset="-128"/>
                <a:cs typeface="MS PGothic" charset="-128"/>
              </a:rPr>
              <a:t> </a:t>
            </a:r>
            <a:r>
              <a:rPr lang="en-US" altLang="en-US" sz="1600" dirty="0" err="1">
                <a:ea typeface="MS PGothic" charset="-128"/>
                <a:cs typeface="MS PGothic" charset="-128"/>
              </a:rPr>
              <a:t>com.ibm.android.asynctask.TaskReceiver</a:t>
            </a:r>
            <a:r>
              <a:rPr lang="en-US" altLang="en-US" sz="1600" dirty="0">
                <a:ea typeface="MS PGothic" charset="-128"/>
                <a:cs typeface="MS PGothic" charset="-128"/>
              </a:rPr>
              <a:t> - Interface</a:t>
            </a:r>
          </a:p>
          <a:p>
            <a:pPr lvl="1">
              <a:spcBef>
                <a:spcPts val="244"/>
              </a:spcBef>
              <a:buSzPct val="45000"/>
              <a:buFont typeface="Wingdings" charset="2"/>
              <a:buChar char=""/>
              <a:defRPr/>
            </a:pPr>
            <a:r>
              <a:rPr lang="en-US" altLang="en-US" sz="1600" dirty="0">
                <a:ea typeface="MS PGothic" charset="-128"/>
                <a:cs typeface="MS PGothic" charset="-128"/>
              </a:rPr>
              <a:t>Every activity that required to use a REST API implements this class</a:t>
            </a:r>
          </a:p>
          <a:p>
            <a:pPr lvl="1">
              <a:spcBef>
                <a:spcPts val="244"/>
              </a:spcBef>
              <a:buSzPct val="45000"/>
              <a:buFont typeface="Wingdings" charset="2"/>
              <a:buChar char=""/>
              <a:defRPr/>
            </a:pPr>
            <a:r>
              <a:rPr lang="en-US" altLang="en-US" sz="1600" dirty="0">
                <a:ea typeface="MS PGothic" charset="-128"/>
                <a:cs typeface="MS PGothic" charset="-128"/>
              </a:rPr>
              <a:t>This class enforces the activities to declare a </a:t>
            </a:r>
            <a:r>
              <a:rPr lang="en-US" altLang="en-US" sz="1600" dirty="0" err="1">
                <a:ea typeface="MS PGothic" charset="-128"/>
                <a:cs typeface="MS PGothic" charset="-128"/>
              </a:rPr>
              <a:t>receiveResult</a:t>
            </a:r>
            <a:r>
              <a:rPr lang="en-US" altLang="en-US" sz="1600" dirty="0">
                <a:ea typeface="MS PGothic" charset="-128"/>
                <a:cs typeface="MS PGothic" charset="-128"/>
              </a:rPr>
              <a:t> function </a:t>
            </a:r>
          </a:p>
        </p:txBody>
      </p:sp>
      <p:sp>
        <p:nvSpPr>
          <p:cNvPr id="54276" name="Text Box 4"/>
          <p:cNvSpPr txBox="1">
            <a:spLocks noChangeArrowheads="1"/>
          </p:cNvSpPr>
          <p:nvPr/>
        </p:nvSpPr>
        <p:spPr bwMode="auto">
          <a:xfrm>
            <a:off x="172650" y="3013823"/>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a:defRPr/>
            </a:pPr>
            <a:r>
              <a:rPr lang="en-AU" altLang="en-US" sz="975"/>
              <a:t>public interface TaskReceiver{	</a:t>
            </a:r>
          </a:p>
          <a:p>
            <a:pPr>
              <a:defRPr/>
            </a:pPr>
            <a:r>
              <a:rPr lang="en-AU" altLang="en-US" sz="975"/>
              <a:t>	public void receiveResult( String response, String source );</a:t>
            </a:r>
          </a:p>
          <a:p>
            <a:pPr>
              <a:defRPr/>
            </a:pPr>
            <a:r>
              <a:rPr lang="en-AU" altLang="en-US" sz="975"/>
              <a:t>}</a:t>
            </a:r>
          </a:p>
        </p:txBody>
      </p:sp>
      <p:sp>
        <p:nvSpPr>
          <p:cNvPr id="54277" name="Text Box 5"/>
          <p:cNvSpPr txBox="1">
            <a:spLocks noChangeArrowheads="1"/>
          </p:cNvSpPr>
          <p:nvPr/>
        </p:nvSpPr>
        <p:spPr bwMode="auto">
          <a:xfrm>
            <a:off x="4420247" y="2906679"/>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response</a:t>
            </a:r>
          </a:p>
          <a:p>
            <a:pPr>
              <a:buSzPct val="45000"/>
            </a:pPr>
            <a:endParaRPr lang="en-AU" altLang="en-US" sz="975"/>
          </a:p>
          <a:p>
            <a:pPr lvl="1">
              <a:buSzPct val="45000"/>
              <a:buFont typeface="Wingdings" charset="2"/>
              <a:buChar char=""/>
            </a:pPr>
            <a:r>
              <a:rPr lang="en-AU" altLang="en-US" sz="975"/>
              <a:t>The response received from REST call</a:t>
            </a:r>
          </a:p>
          <a:p>
            <a:pPr>
              <a:buSzPct val="45000"/>
            </a:pPr>
            <a:r>
              <a:rPr lang="en-AU" altLang="en-US" sz="975"/>
              <a:t>String Source</a:t>
            </a:r>
          </a:p>
          <a:p>
            <a:pPr lvl="1">
              <a:buSzPct val="45000"/>
              <a:buFont typeface="Wingdings" charset="2"/>
              <a:buChar char=""/>
            </a:pPr>
            <a:r>
              <a:rPr lang="en-AU" altLang="en-US" sz="975"/>
              <a:t>The ID of the asynchronous task generating the response</a:t>
            </a:r>
          </a:p>
          <a:p>
            <a:pPr lvl="1">
              <a:buSzPct val="45000"/>
              <a:buFont typeface="Wingdings" charset="2"/>
              <a:buNone/>
            </a:pPr>
            <a:endParaRPr lang="en-AU" altLang="en-US" sz="975"/>
          </a:p>
        </p:txBody>
      </p:sp>
      <p:sp>
        <p:nvSpPr>
          <p:cNvPr id="54278" name="Text Box 6"/>
          <p:cNvSpPr txBox="1">
            <a:spLocks noChangeArrowheads="1"/>
          </p:cNvSpPr>
          <p:nvPr/>
        </p:nvSpPr>
        <p:spPr bwMode="auto">
          <a:xfrm>
            <a:off x="2450018" y="43650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750" dirty="0"/>
              <a:t>//Example : </a:t>
            </a:r>
            <a:r>
              <a:rPr lang="en-AU" altLang="en-US" sz="750" dirty="0" err="1"/>
              <a:t>SearchUI.java</a:t>
            </a:r>
            <a:endParaRPr lang="en-AU" altLang="en-US" sz="750" dirty="0"/>
          </a:p>
          <a:p>
            <a:pPr>
              <a:defRPr/>
            </a:pPr>
            <a:r>
              <a:rPr lang="en-AU" altLang="en-US" sz="750" dirty="0"/>
              <a:t>public void </a:t>
            </a:r>
            <a:r>
              <a:rPr lang="en-AU" altLang="en-US" sz="750" dirty="0" err="1"/>
              <a:t>receiveResult</a:t>
            </a:r>
            <a:r>
              <a:rPr lang="en-AU" altLang="en-US" sz="750" dirty="0"/>
              <a:t>( String response, String source ) {</a:t>
            </a:r>
          </a:p>
          <a:p>
            <a:pPr>
              <a:defRPr/>
            </a:pPr>
            <a:r>
              <a:rPr lang="en-AU" altLang="en-US" sz="750" dirty="0"/>
              <a:t>		</a:t>
            </a:r>
          </a:p>
          <a:p>
            <a:pPr>
              <a:defRPr/>
            </a:pPr>
            <a:r>
              <a:rPr lang="en-AU" altLang="en-US" sz="750" dirty="0"/>
              <a:t>	//make sure the task ID is the search task</a:t>
            </a:r>
          </a:p>
          <a:p>
            <a:pPr>
              <a:defRPr/>
            </a:pPr>
            <a:r>
              <a:rPr lang="en-AU" altLang="en-US" sz="750" dirty="0"/>
              <a:t>	if( </a:t>
            </a:r>
            <a:r>
              <a:rPr lang="en-AU" altLang="en-US" sz="750" dirty="0" err="1"/>
              <a:t>source.equals</a:t>
            </a:r>
            <a:r>
              <a:rPr lang="en-AU" altLang="en-US" sz="750" dirty="0"/>
              <a:t>( </a:t>
            </a:r>
            <a:r>
              <a:rPr lang="en-AU" altLang="en-US" sz="750" dirty="0" err="1"/>
              <a:t>SearchTipsTask</a:t>
            </a:r>
            <a:r>
              <a:rPr lang="en-AU" altLang="en-US" sz="750" dirty="0"/>
              <a:t>._SEARCH_DOC_ID ) ){</a:t>
            </a:r>
          </a:p>
          <a:p>
            <a:pPr>
              <a:defRPr/>
            </a:pPr>
            <a:r>
              <a:rPr lang="en-AU" altLang="en-US" sz="750" dirty="0"/>
              <a:t>		</a:t>
            </a:r>
          </a:p>
          <a:p>
            <a:pPr>
              <a:defRPr/>
            </a:pPr>
            <a:r>
              <a:rPr lang="en-AU" altLang="en-US" sz="750" dirty="0"/>
              <a:t>		//do something with the response</a:t>
            </a:r>
          </a:p>
          <a:p>
            <a:pPr>
              <a:defRPr/>
            </a:pPr>
            <a:r>
              <a:rPr lang="en-AU" altLang="en-US" sz="750" dirty="0"/>
              <a:t>	}</a:t>
            </a:r>
          </a:p>
          <a:p>
            <a:pPr>
              <a:defRPr/>
            </a:pPr>
            <a:r>
              <a:rPr lang="en-AU" altLang="en-US" sz="750" dirty="0"/>
              <a:t>}</a:t>
            </a:r>
          </a:p>
        </p:txBody>
      </p:sp>
    </p:spTree>
    <p:extLst>
      <p:ext uri="{BB962C8B-B14F-4D97-AF65-F5344CB8AC3E}">
        <p14:creationId xmlns:p14="http://schemas.microsoft.com/office/powerpoint/2010/main" val="1577431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a:solidFill>
                  <a:srgbClr val="002060"/>
                </a:solidFill>
                <a:effectLst>
                  <a:outerShdw blurRad="38100" dist="38100" dir="2700000" algn="tl">
                    <a:srgbClr val="C0C0C0"/>
                  </a:outerShdw>
                </a:effectLst>
              </a:rPr>
              <a:t>Emulator </a:t>
            </a:r>
            <a:r>
              <a:rPr lang="en-US" altLang="en-US" sz="2800" b="1"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How are all these stitched together? </a:t>
            </a:r>
            <a:r>
              <a:rPr lang="en-US" altLang="en-US" sz="2400" b="1" dirty="0">
                <a:solidFill>
                  <a:srgbClr val="002060"/>
                </a:solidFill>
                <a:effectLst>
                  <a:outerShdw blurRad="38100" dist="38100" dir="2700000" algn="tl">
                    <a:srgbClr val="C0C0C0"/>
                  </a:outerShdw>
                </a:effectLst>
              </a:rPr>
              <a:t>- without headache</a:t>
            </a:r>
          </a:p>
        </p:txBody>
      </p:sp>
      <p:sp>
        <p:nvSpPr>
          <p:cNvPr id="55298"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262500" y="1534803"/>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a:ea typeface="MS PGothic" charset="-128"/>
                <a:cs typeface="MS PGothic" charset="-128"/>
              </a:rPr>
              <a:t> com.ibm.android.asynctask.AsyncServiceTask - Abstract</a:t>
            </a:r>
          </a:p>
          <a:p>
            <a:pPr lvl="1">
              <a:spcBef>
                <a:spcPts val="244"/>
              </a:spcBef>
              <a:buSzPct val="45000"/>
              <a:buFont typeface="Wingdings" charset="2"/>
              <a:buChar char=""/>
              <a:defRPr/>
            </a:pPr>
            <a:r>
              <a:rPr lang="en-US" altLang="en-US">
                <a:ea typeface="MS PGothic" charset="-128"/>
                <a:cs typeface="MS PGothic" charset="-128"/>
              </a:rPr>
              <a:t>Every task that calls REST API extends this class</a:t>
            </a:r>
          </a:p>
          <a:p>
            <a:pPr lvl="1">
              <a:spcBef>
                <a:spcPts val="244"/>
              </a:spcBef>
              <a:buSzPct val="45000"/>
              <a:buFont typeface="Wingdings" charset="2"/>
              <a:buChar char=""/>
              <a:defRPr/>
            </a:pPr>
            <a:r>
              <a:rPr lang="en-US" altLang="en-US">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817355"/>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975"/>
              <a:t>public abstract String performTask( String... params)</a:t>
            </a:r>
          </a:p>
          <a:p>
            <a:pPr>
              <a:defRPr/>
            </a:pPr>
            <a:r>
              <a:rPr lang="en-AU" altLang="en-US" sz="975"/>
              <a:t>         throws IOException, JSONException, URISyntaxException;</a:t>
            </a:r>
          </a:p>
        </p:txBody>
      </p:sp>
      <p:sp>
        <p:nvSpPr>
          <p:cNvPr id="55301" name="Text Box 5"/>
          <p:cNvSpPr txBox="1">
            <a:spLocks noChangeArrowheads="1"/>
          </p:cNvSpPr>
          <p:nvPr/>
        </p:nvSpPr>
        <p:spPr bwMode="auto">
          <a:xfrm>
            <a:off x="4454145" y="2682833"/>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params</a:t>
            </a:r>
          </a:p>
          <a:p>
            <a:pPr>
              <a:buSzPct val="45000"/>
            </a:pPr>
            <a:endParaRPr lang="en-AU" altLang="en-US" sz="975"/>
          </a:p>
          <a:p>
            <a:pPr lvl="1">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1828800" y="3766575"/>
            <a:ext cx="4414621" cy="1643625"/>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750" dirty="0"/>
              <a:t>//Example : </a:t>
            </a:r>
            <a:r>
              <a:rPr lang="en-AU" altLang="en-US" sz="750" dirty="0" err="1"/>
              <a:t>SearchTipsTask</a:t>
            </a:r>
            <a:endParaRPr lang="en-AU" altLang="en-US" sz="750" dirty="0"/>
          </a:p>
          <a:p>
            <a:r>
              <a:rPr lang="en-AU" altLang="en-US" sz="750" dirty="0"/>
              <a:t>@Override</a:t>
            </a:r>
          </a:p>
          <a:p>
            <a:r>
              <a:rPr lang="en-AU" altLang="en-US" sz="750" dirty="0"/>
              <a:t>protected String </a:t>
            </a:r>
            <a:r>
              <a:rPr lang="en-AU" altLang="en-US" sz="750" dirty="0" err="1"/>
              <a:t>performTask</a:t>
            </a:r>
            <a:r>
              <a:rPr lang="en-AU" altLang="en-US" sz="750" dirty="0"/>
              <a:t>(String... </a:t>
            </a:r>
            <a:r>
              <a:rPr lang="en-AU" altLang="en-US" sz="750" dirty="0" err="1"/>
              <a:t>params</a:t>
            </a:r>
            <a:r>
              <a:rPr lang="en-AU" altLang="en-US" sz="750" dirty="0"/>
              <a:t>) throws </a:t>
            </a:r>
            <a:r>
              <a:rPr lang="en-AU" altLang="en-US" sz="750" dirty="0" err="1"/>
              <a:t>IOException</a:t>
            </a:r>
            <a:r>
              <a:rPr lang="en-AU" altLang="en-US" sz="750" dirty="0"/>
              <a:t>,</a:t>
            </a:r>
          </a:p>
          <a:p>
            <a:r>
              <a:rPr lang="en-AU" altLang="en-US" sz="750" dirty="0"/>
              <a:t>			</a:t>
            </a:r>
            <a:r>
              <a:rPr lang="en-AU" altLang="en-US" sz="750" dirty="0" err="1"/>
              <a:t>JSONException</a:t>
            </a:r>
            <a:r>
              <a:rPr lang="en-AU" altLang="en-US" sz="750" dirty="0"/>
              <a:t>, </a:t>
            </a:r>
            <a:r>
              <a:rPr lang="en-AU" altLang="en-US" sz="750" dirty="0" err="1"/>
              <a:t>URISyntaxException</a:t>
            </a:r>
            <a:r>
              <a:rPr lang="en-AU" altLang="en-US" sz="750" dirty="0"/>
              <a:t> {</a:t>
            </a:r>
          </a:p>
          <a:p>
            <a:r>
              <a:rPr lang="en-AU" altLang="en-US" sz="750" dirty="0"/>
              <a:t>	</a:t>
            </a:r>
          </a:p>
          <a:p>
            <a:r>
              <a:rPr lang="en-AU" altLang="en-US" sz="750" dirty="0"/>
              <a:t>	//retrieve the parameter</a:t>
            </a:r>
          </a:p>
          <a:p>
            <a:r>
              <a:rPr lang="en-AU" altLang="en-US" sz="750" dirty="0"/>
              <a:t>	String keyword = </a:t>
            </a:r>
            <a:r>
              <a:rPr lang="en-AU" altLang="en-US" sz="750" dirty="0" err="1"/>
              <a:t>params</a:t>
            </a:r>
            <a:r>
              <a:rPr lang="en-AU" altLang="en-US" sz="750" dirty="0"/>
              <a:t>[0];</a:t>
            </a:r>
          </a:p>
          <a:p>
            <a:endParaRPr lang="en-AU" altLang="en-US" sz="750" dirty="0"/>
          </a:p>
          <a:p>
            <a:r>
              <a:rPr lang="en-AU" altLang="en-US" sz="750" dirty="0"/>
              <a:t>	//POST and return the response</a:t>
            </a:r>
          </a:p>
          <a:p>
            <a:r>
              <a:rPr lang="en-AU" altLang="en-US" sz="750" dirty="0"/>
              <a:t>	return </a:t>
            </a:r>
            <a:r>
              <a:rPr lang="en-AU" altLang="en-US" sz="750" dirty="0" err="1"/>
              <a:t>performPost</a:t>
            </a:r>
            <a:r>
              <a:rPr lang="en-AU" altLang="en-US" sz="750" dirty="0"/>
              <a:t>( ... );</a:t>
            </a:r>
          </a:p>
          <a:p>
            <a:r>
              <a:rPr lang="en-AU" altLang="en-US" sz="750" dirty="0"/>
              <a:t>}</a:t>
            </a:r>
          </a:p>
        </p:txBody>
      </p:sp>
    </p:spTree>
    <p:extLst>
      <p:ext uri="{BB962C8B-B14F-4D97-AF65-F5344CB8AC3E}">
        <p14:creationId xmlns:p14="http://schemas.microsoft.com/office/powerpoint/2010/main" val="9649529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MobileUIFrontEnd-BluemixWatsonBackend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02" y="3029002"/>
            <a:ext cx="6167825" cy="291666"/>
          </a:xfrm>
        </p:spPr>
        <p:txBody>
          <a:bodyPr/>
          <a:lstStyle/>
          <a:p>
            <a:pPr algn="ctr"/>
            <a:r>
              <a:rPr lang="en-US" altLang="en-US" sz="2400" b="1" dirty="0">
                <a:solidFill>
                  <a:srgbClr val="002060"/>
                </a:solidFill>
                <a:effectLst>
                  <a:outerShdw blurRad="38100" dist="38100" dir="2700000" algn="tl">
                    <a:srgbClr val="C0C0C0"/>
                  </a:outerShdw>
                </a:effectLst>
              </a:rPr>
              <a:t>Extend Mobile Application – Using Full Power of </a:t>
            </a:r>
            <a:r>
              <a:rPr lang="en-US" altLang="en-US" sz="2400" b="1" dirty="0" err="1">
                <a:solidFill>
                  <a:srgbClr val="002060"/>
                </a:solidFill>
                <a:effectLst>
                  <a:outerShdw blurRad="38100" dist="38100" dir="2700000" algn="tl">
                    <a:srgbClr val="C0C0C0"/>
                  </a:outerShdw>
                </a:effectLst>
              </a:rPr>
              <a:t>Bluemix</a:t>
            </a:r>
            <a:r>
              <a:rPr lang="en-US" altLang="en-US" sz="2400" b="1" dirty="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rPr>
              <a:t>by Adding Watson Services</a:t>
            </a:r>
            <a:endParaRPr lang="en-US" altLang="en-US" sz="2400" dirty="0"/>
          </a:p>
        </p:txBody>
      </p:sp>
    </p:spTree>
    <p:extLst>
      <p:ext uri="{BB962C8B-B14F-4D97-AF65-F5344CB8AC3E}">
        <p14:creationId xmlns:p14="http://schemas.microsoft.com/office/powerpoint/2010/main" val="149866454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Light UI – Heavy Server side</a:t>
            </a:r>
          </a:p>
        </p:txBody>
      </p:sp>
      <p:sp>
        <p:nvSpPr>
          <p:cNvPr id="52226"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34210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484" y="3084956"/>
            <a:ext cx="1363088" cy="109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424" y="1937343"/>
            <a:ext cx="3064270" cy="106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425" y="3161145"/>
            <a:ext cx="3035698" cy="107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24" y="4501615"/>
            <a:ext cx="3007127" cy="102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32" name="Line 8"/>
          <p:cNvSpPr>
            <a:spLocks noChangeShapeType="1"/>
          </p:cNvSpPr>
          <p:nvPr/>
        </p:nvSpPr>
        <p:spPr bwMode="auto">
          <a:xfrm>
            <a:off x="2025585" y="3557571"/>
            <a:ext cx="1214279" cy="1191"/>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3" name="Line 9"/>
          <p:cNvSpPr>
            <a:spLocks noChangeShapeType="1"/>
          </p:cNvSpPr>
          <p:nvPr/>
        </p:nvSpPr>
        <p:spPr bwMode="auto">
          <a:xfrm flipV="1">
            <a:off x="4185099" y="2338529"/>
            <a:ext cx="1348802" cy="6821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4" name="Line 10"/>
          <p:cNvSpPr>
            <a:spLocks noChangeShapeType="1"/>
          </p:cNvSpPr>
          <p:nvPr/>
        </p:nvSpPr>
        <p:spPr bwMode="auto">
          <a:xfrm>
            <a:off x="4857714" y="3557571"/>
            <a:ext cx="674997"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5" name="Line 11"/>
          <p:cNvSpPr>
            <a:spLocks noChangeShapeType="1"/>
          </p:cNvSpPr>
          <p:nvPr/>
        </p:nvSpPr>
        <p:spPr bwMode="auto">
          <a:xfrm>
            <a:off x="4185097" y="4232568"/>
            <a:ext cx="1213089"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10165367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08" y="1257583"/>
            <a:ext cx="6165444" cy="342855"/>
          </a:xfrm>
        </p:spPr>
        <p:txBody>
          <a:bodyPr/>
          <a:lstStyle/>
          <a:p>
            <a:r>
              <a:rPr lang="en-US" altLang="en-US" sz="1500" b="1" dirty="0">
                <a:solidFill>
                  <a:srgbClr val="002060"/>
                </a:solidFill>
                <a:effectLst>
                  <a:outerShdw blurRad="38100" dist="38100" dir="2700000" algn="tl">
                    <a:srgbClr val="C0C0C0"/>
                  </a:outerShdw>
                </a:effectLst>
              </a:rPr>
              <a:t>Mobile UI Flow</a:t>
            </a:r>
            <a:endParaRPr lang="en-US" altLang="en-US" dirty="0"/>
          </a:p>
        </p:txBody>
      </p:sp>
      <p:pic>
        <p:nvPicPr>
          <p:cNvPr id="563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6305" y="1600438"/>
            <a:ext cx="4336883" cy="42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654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071864"/>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2099246"/>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3254" name="Rectangle 6"/>
          <p:cNvSpPr>
            <a:spLocks noChangeArrowheads="1"/>
          </p:cNvSpPr>
          <p:nvPr/>
        </p:nvSpPr>
        <p:spPr bwMode="auto">
          <a:xfrm>
            <a:off x="2564869" y="2207579"/>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Task</a:t>
            </a:r>
          </a:p>
          <a:p>
            <a:pPr algn="ctr" defTabSz="336902" hangingPunct="0">
              <a:lnSpc>
                <a:spcPct val="93000"/>
              </a:lnSpc>
              <a:buClr>
                <a:srgbClr val="000000"/>
              </a:buClr>
              <a:buSzPct val="100000"/>
              <a:defRPr/>
            </a:pPr>
            <a:r>
              <a:rPr lang="en-AU" altLang="en-US" sz="675"/>
              <a:t>Extends : AsyncServiceTask</a:t>
            </a:r>
          </a:p>
        </p:txBody>
      </p:sp>
      <p:sp>
        <p:nvSpPr>
          <p:cNvPr id="53255" name="Rectangle 7"/>
          <p:cNvSpPr>
            <a:spLocks noChangeArrowheads="1"/>
          </p:cNvSpPr>
          <p:nvPr/>
        </p:nvSpPr>
        <p:spPr bwMode="auto">
          <a:xfrm>
            <a:off x="270832" y="4907564"/>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Activity</a:t>
            </a:r>
          </a:p>
          <a:p>
            <a:pPr algn="ctr" defTabSz="336902" hangingPunct="0">
              <a:lnSpc>
                <a:spcPct val="93000"/>
              </a:lnSpc>
              <a:buClr>
                <a:srgbClr val="000000"/>
              </a:buClr>
              <a:buSzPct val="100000"/>
              <a:defRPr/>
            </a:pPr>
            <a:r>
              <a:rPr lang="en-AU" altLang="en-US" sz="675"/>
              <a:t>Implements : TaskReceiver</a:t>
            </a:r>
          </a:p>
        </p:txBody>
      </p:sp>
      <p:sp>
        <p:nvSpPr>
          <p:cNvPr id="53256" name="Text Box 8"/>
          <p:cNvSpPr txBox="1">
            <a:spLocks noChangeArrowheads="1"/>
          </p:cNvSpPr>
          <p:nvPr/>
        </p:nvSpPr>
        <p:spPr bwMode="auto">
          <a:xfrm>
            <a:off x="6343421" y="1668296"/>
            <a:ext cx="2292845" cy="391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S1 :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creates the task and assigns an ID to it</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registers itself as a listener to the postExecution event of the task</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starts the task in a separate thread</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S2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executes a POST method and waits for the result</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S3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The response is received by the task thread</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raises a postExecute() event and passes the response to any listener</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S4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responds to the event and process the result </a:t>
            </a:r>
          </a:p>
          <a:p>
            <a:pPr defTabSz="336902">
              <a:lnSpc>
                <a:spcPct val="93000"/>
              </a:lnSpc>
              <a:spcBef>
                <a:spcPts val="244"/>
              </a:spcBef>
              <a:buClr>
                <a:srgbClr val="000000"/>
              </a:buClr>
              <a:buSzPct val="100000"/>
            </a:pPr>
            <a:endParaRPr lang="en-US" altLang="en-US" sz="1200">
              <a:ea typeface="MS PGothic" charset="-128"/>
              <a:cs typeface="MS PGothic" charset="-128"/>
            </a:endParaRPr>
          </a:p>
        </p:txBody>
      </p:sp>
      <p:sp>
        <p:nvSpPr>
          <p:cNvPr id="53257" name="Line 9"/>
          <p:cNvSpPr>
            <a:spLocks noChangeShapeType="1"/>
          </p:cNvSpPr>
          <p:nvPr/>
        </p:nvSpPr>
        <p:spPr bwMode="auto">
          <a:xfrm>
            <a:off x="4049385" y="2342103"/>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58" name="Oval 10"/>
          <p:cNvSpPr>
            <a:spLocks noChangeArrowheads="1"/>
          </p:cNvSpPr>
          <p:nvPr/>
        </p:nvSpPr>
        <p:spPr bwMode="auto">
          <a:xfrm>
            <a:off x="4292240" y="2154007"/>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3259" name="Line 11"/>
          <p:cNvSpPr>
            <a:spLocks noChangeShapeType="1"/>
          </p:cNvSpPr>
          <p:nvPr/>
        </p:nvSpPr>
        <p:spPr bwMode="auto">
          <a:xfrm flipH="1" flipV="1">
            <a:off x="3642244" y="2880194"/>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0" name="Oval 12"/>
          <p:cNvSpPr>
            <a:spLocks noChangeArrowheads="1"/>
          </p:cNvSpPr>
          <p:nvPr/>
        </p:nvSpPr>
        <p:spPr bwMode="auto">
          <a:xfrm>
            <a:off x="4238669" y="2936147"/>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3261" name="Line 13"/>
          <p:cNvSpPr>
            <a:spLocks noChangeShapeType="1"/>
          </p:cNvSpPr>
          <p:nvPr/>
        </p:nvSpPr>
        <p:spPr bwMode="auto">
          <a:xfrm flipH="1">
            <a:off x="2023204" y="2882575"/>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2" name="Oval 14"/>
          <p:cNvSpPr>
            <a:spLocks noChangeArrowheads="1"/>
          </p:cNvSpPr>
          <p:nvPr/>
        </p:nvSpPr>
        <p:spPr bwMode="auto">
          <a:xfrm>
            <a:off x="2106537" y="2936147"/>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3263" name="Line 15"/>
          <p:cNvSpPr>
            <a:spLocks noChangeShapeType="1"/>
          </p:cNvSpPr>
          <p:nvPr/>
        </p:nvSpPr>
        <p:spPr bwMode="auto">
          <a:xfrm>
            <a:off x="2025586" y="2612338"/>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54532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6323" name="Line 3"/>
          <p:cNvSpPr>
            <a:spLocks noChangeShapeType="1"/>
          </p:cNvSpPr>
          <p:nvPr/>
        </p:nvSpPr>
        <p:spPr bwMode="auto">
          <a:xfrm>
            <a:off x="3212485" y="2477816"/>
            <a:ext cx="540473" cy="119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4" name="Oval 4"/>
          <p:cNvSpPr>
            <a:spLocks noChangeArrowheads="1"/>
          </p:cNvSpPr>
          <p:nvPr/>
        </p:nvSpPr>
        <p:spPr bwMode="auto">
          <a:xfrm>
            <a:off x="3266055" y="2018294"/>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6325" name="Line 5"/>
          <p:cNvSpPr>
            <a:spLocks noChangeShapeType="1"/>
          </p:cNvSpPr>
          <p:nvPr/>
        </p:nvSpPr>
        <p:spPr bwMode="auto">
          <a:xfrm>
            <a:off x="6829132" y="2477816"/>
            <a:ext cx="945233"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6" name="Oval 6"/>
          <p:cNvSpPr>
            <a:spLocks noChangeArrowheads="1"/>
          </p:cNvSpPr>
          <p:nvPr/>
        </p:nvSpPr>
        <p:spPr bwMode="auto">
          <a:xfrm>
            <a:off x="7260081" y="2342101"/>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6327" name="Line 7"/>
          <p:cNvSpPr>
            <a:spLocks noChangeShapeType="1"/>
          </p:cNvSpPr>
          <p:nvPr/>
        </p:nvSpPr>
        <p:spPr bwMode="auto">
          <a:xfrm flipH="1">
            <a:off x="6961275" y="3826617"/>
            <a:ext cx="949995" cy="80952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8" name="Oval 8"/>
          <p:cNvSpPr>
            <a:spLocks noChangeArrowheads="1"/>
          </p:cNvSpPr>
          <p:nvPr/>
        </p:nvSpPr>
        <p:spPr bwMode="auto">
          <a:xfrm>
            <a:off x="7423176" y="4205188"/>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6329" name="Line 9"/>
          <p:cNvSpPr>
            <a:spLocks noChangeShapeType="1"/>
          </p:cNvSpPr>
          <p:nvPr/>
        </p:nvSpPr>
        <p:spPr bwMode="auto">
          <a:xfrm flipH="1">
            <a:off x="3291056" y="4907564"/>
            <a:ext cx="545235"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30" name="Oval 10"/>
          <p:cNvSpPr>
            <a:spLocks noChangeArrowheads="1"/>
          </p:cNvSpPr>
          <p:nvPr/>
        </p:nvSpPr>
        <p:spPr bwMode="auto">
          <a:xfrm>
            <a:off x="3374387" y="4420662"/>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6331" name="Text Box 11"/>
          <p:cNvSpPr txBox="1">
            <a:spLocks noChangeArrowheads="1"/>
          </p:cNvSpPr>
          <p:nvPr/>
        </p:nvSpPr>
        <p:spPr bwMode="auto">
          <a:xfrm>
            <a:off x="539880" y="1959961"/>
            <a:ext cx="2645224"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//SearchUI.java – if the user clicks the button</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r>
              <a:rPr lang="en-AU" altLang="en-US" sz="675">
                <a:latin typeface="Courier New" charset="0"/>
              </a:rPr>
              <a:t>SearchTipsTask stt = new SearchTipsTask( ... );</a:t>
            </a:r>
          </a:p>
          <a:p>
            <a:pPr defTabSz="336902" hangingPunct="0">
              <a:lnSpc>
                <a:spcPct val="89000"/>
              </a:lnSpc>
              <a:buClr>
                <a:srgbClr val="000000"/>
              </a:buClr>
              <a:buSzPct val="100000"/>
            </a:pPr>
            <a:r>
              <a:rPr lang="en-AU" altLang="en-US" sz="675">
                <a:latin typeface="Courier New" charset="0"/>
              </a:rPr>
              <a:t>stt.setReceiver(this);</a:t>
            </a:r>
          </a:p>
          <a:p>
            <a:pPr defTabSz="336902" hangingPunct="0">
              <a:lnSpc>
                <a:spcPct val="89000"/>
              </a:lnSpc>
              <a:buClr>
                <a:srgbClr val="000000"/>
              </a:buClr>
              <a:buSzPct val="100000"/>
            </a:pPr>
            <a:r>
              <a:rPr lang="en-AU" altLang="en-US" sz="675">
                <a:latin typeface="Courier New" charset="0"/>
              </a:rPr>
              <a:t>stt.execute(_seeds);</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p:txBody>
      </p:sp>
      <p:sp>
        <p:nvSpPr>
          <p:cNvPr id="56332" name="Text Box 12"/>
          <p:cNvSpPr txBox="1">
            <a:spLocks noChangeArrowheads="1"/>
          </p:cNvSpPr>
          <p:nvPr/>
        </p:nvSpPr>
        <p:spPr bwMode="auto">
          <a:xfrm>
            <a:off x="3860099" y="1996866"/>
            <a:ext cx="2833319"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//AsyncServiceTask.java</a:t>
            </a:r>
          </a:p>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protected String doInBackground( String... params ) {</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//performTask is implemented by the 		</a:t>
            </a:r>
          </a:p>
          <a:p>
            <a:pPr defTabSz="336902" hangingPunct="0">
              <a:lnSpc>
                <a:spcPct val="89000"/>
              </a:lnSpc>
              <a:buClr>
                <a:srgbClr val="000000"/>
              </a:buClr>
              <a:buSzPct val="100000"/>
            </a:pPr>
            <a:r>
              <a:rPr lang="en-AU" altLang="en-US" sz="675">
                <a:latin typeface="Courier New" charset="0"/>
              </a:rPr>
              <a:t>	//SearchTipsTask class</a:t>
            </a:r>
          </a:p>
          <a:p>
            <a:pPr defTabSz="336902" hangingPunct="0">
              <a:lnSpc>
                <a:spcPct val="89000"/>
              </a:lnSpc>
              <a:buClr>
                <a:srgbClr val="000000"/>
              </a:buClr>
              <a:buSzPct val="100000"/>
            </a:pPr>
            <a:r>
              <a:rPr lang="en-AU" altLang="en-US" sz="675">
                <a:latin typeface="Courier New" charset="0"/>
              </a:rPr>
              <a:t>	return performTask( params );</a:t>
            </a:r>
          </a:p>
          <a:p>
            <a:pPr defTabSz="336902" hangingPunct="0">
              <a:lnSpc>
                <a:spcPct val="89000"/>
              </a:lnSpc>
              <a:buClr>
                <a:srgbClr val="000000"/>
              </a:buClr>
              <a:buSzPct val="100000"/>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4386139"/>
            <a:ext cx="2967842" cy="1165470"/>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defRPr/>
            </a:pPr>
            <a:r>
              <a:rPr lang="en-AU" altLang="en-US" sz="675">
                <a:latin typeface="Courier New" charset="0"/>
              </a:rPr>
              <a:t>//AsyncServiceTask.java</a:t>
            </a:r>
          </a:p>
          <a:p>
            <a:pPr defTabSz="336902" hangingPunct="0">
              <a:lnSpc>
                <a:spcPct val="89000"/>
              </a:lnSpc>
              <a:buClr>
                <a:srgbClr val="000000"/>
              </a:buClr>
              <a:buSzPct val="100000"/>
              <a:defRPr/>
            </a:pPr>
            <a:r>
              <a:rPr lang="en-AU" altLang="en-US" sz="675">
                <a:latin typeface="Courier New" charset="0"/>
              </a:rPr>
              <a:t>@Override</a:t>
            </a:r>
          </a:p>
          <a:p>
            <a:pPr defTabSz="336902" hangingPunct="0">
              <a:lnSpc>
                <a:spcPct val="89000"/>
              </a:lnSpc>
              <a:buClr>
                <a:srgbClr val="000000"/>
              </a:buClr>
              <a:buSzPct val="100000"/>
              <a:defRPr/>
            </a:pPr>
            <a:r>
              <a:rPr lang="en-AU" altLang="en-US" sz="675">
                <a:latin typeface="Courier New" charset="0"/>
              </a:rPr>
              <a:t>protected void onPostExecute( String result ){</a:t>
            </a:r>
          </a:p>
          <a:p>
            <a:pPr defTabSz="336902" hangingPunct="0">
              <a:lnSpc>
                <a:spcPct val="89000"/>
              </a:lnSpc>
              <a:buClr>
                <a:srgbClr val="000000"/>
              </a:buClr>
              <a:buSzPct val="100000"/>
              <a:defRPr/>
            </a:pPr>
            <a:r>
              <a:rPr lang="en-AU" altLang="en-US" sz="675">
                <a:latin typeface="Courier New" charset="0"/>
              </a:rPr>
              <a:t>   _response = result;</a:t>
            </a:r>
          </a:p>
          <a:p>
            <a:pPr defTabSz="336902" hangingPunct="0">
              <a:lnSpc>
                <a:spcPct val="89000"/>
              </a:lnSpc>
              <a:buClr>
                <a:srgbClr val="000000"/>
              </a:buClr>
              <a:buSzPct val="100000"/>
              <a:defRPr/>
            </a:pPr>
            <a:r>
              <a:rPr lang="en-AU" altLang="en-US" sz="675">
                <a:latin typeface="Courier New" charset="0"/>
              </a:rPr>
              <a:t>   if( _tr != null ){</a:t>
            </a:r>
          </a:p>
          <a:p>
            <a:pPr defTabSz="336902" hangingPunct="0">
              <a:lnSpc>
                <a:spcPct val="89000"/>
              </a:lnSpc>
              <a:buClr>
                <a:srgbClr val="000000"/>
              </a:buClr>
              <a:buSzPct val="100000"/>
              <a:defRPr/>
            </a:pPr>
            <a:r>
              <a:rPr lang="en-AU" altLang="en-US" sz="675">
                <a:latin typeface="Courier New" charset="0"/>
              </a:rPr>
              <a:t>      //calls the receiver's receiveResult function</a:t>
            </a:r>
          </a:p>
          <a:p>
            <a:pPr defTabSz="336902" hangingPunct="0">
              <a:lnSpc>
                <a:spcPct val="89000"/>
              </a:lnSpc>
              <a:buClr>
                <a:srgbClr val="000000"/>
              </a:buClr>
              <a:buSzPct val="100000"/>
              <a:defRPr/>
            </a:pPr>
            <a:r>
              <a:rPr lang="en-AU" altLang="en-US" sz="675">
                <a:latin typeface="Courier New" charset="0"/>
              </a:rPr>
              <a:t>      //adds the serviceID here</a:t>
            </a:r>
          </a:p>
          <a:p>
            <a:pPr defTabSz="336902" hangingPunct="0">
              <a:lnSpc>
                <a:spcPct val="89000"/>
              </a:lnSpc>
              <a:buClr>
                <a:srgbClr val="000000"/>
              </a:buClr>
              <a:buSzPct val="100000"/>
              <a:defRPr/>
            </a:pPr>
            <a:r>
              <a:rPr lang="en-AU" altLang="en-US" sz="675">
                <a:latin typeface="Courier New" charset="0"/>
              </a:rPr>
              <a:t>      //in this case the receiver is SearchUI.java</a:t>
            </a:r>
          </a:p>
          <a:p>
            <a:pPr defTabSz="336902" hangingPunct="0">
              <a:lnSpc>
                <a:spcPct val="89000"/>
              </a:lnSpc>
              <a:buClr>
                <a:srgbClr val="000000"/>
              </a:buClr>
              <a:buSzPct val="100000"/>
              <a:defRPr/>
            </a:pPr>
            <a:r>
              <a:rPr lang="en-AU" altLang="en-US" sz="675">
                <a:latin typeface="Courier New" charset="0"/>
              </a:rPr>
              <a:t>	_tr.receiveResult( _response,_serviceID);</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a:t>
            </a:r>
          </a:p>
        </p:txBody>
      </p:sp>
      <p:sp>
        <p:nvSpPr>
          <p:cNvPr id="56335" name="Text Box 15"/>
          <p:cNvSpPr txBox="1">
            <a:spLocks noChangeArrowheads="1"/>
          </p:cNvSpPr>
          <p:nvPr/>
        </p:nvSpPr>
        <p:spPr bwMode="auto">
          <a:xfrm>
            <a:off x="539879" y="4426615"/>
            <a:ext cx="2698795"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public void receiveResult( String response,   </a:t>
            </a:r>
          </a:p>
          <a:p>
            <a:pPr defTabSz="336902" hangingPunct="0">
              <a:lnSpc>
                <a:spcPct val="89000"/>
              </a:lnSpc>
              <a:buClr>
                <a:srgbClr val="000000"/>
              </a:buClr>
              <a:buSzPct val="100000"/>
            </a:pPr>
            <a:r>
              <a:rPr lang="en-AU" altLang="en-US" sz="675">
                <a:latin typeface="Courier New" charset="0"/>
              </a:rPr>
              <a:t>                           String source ) {</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//make sure the task ID is the search task</a:t>
            </a:r>
          </a:p>
          <a:p>
            <a:pPr defTabSz="336902" hangingPunct="0">
              <a:lnSpc>
                <a:spcPct val="89000"/>
              </a:lnSpc>
              <a:buClr>
                <a:srgbClr val="000000"/>
              </a:buClr>
              <a:buSzPct val="100000"/>
            </a:pPr>
            <a:r>
              <a:rPr lang="en-AU" altLang="en-US" sz="675">
                <a:latin typeface="Courier New" charset="0"/>
              </a:rPr>
              <a:t> if( source.equals( correct_id ) ){</a:t>
            </a:r>
          </a:p>
          <a:p>
            <a:pPr defTabSz="336902" hangingPunct="0">
              <a:lnSpc>
                <a:spcPct val="89000"/>
              </a:lnSpc>
              <a:buClr>
                <a:srgbClr val="000000"/>
              </a:buClr>
              <a:buSzPct val="100000"/>
            </a:pPr>
            <a:r>
              <a:rPr lang="en-AU" altLang="en-US" sz="675">
                <a:latin typeface="Courier New" charset="0"/>
              </a:rPr>
              <a:t>	//perhaps do something with the response</a:t>
            </a:r>
          </a:p>
          <a:p>
            <a:pPr defTabSz="336902" hangingPunct="0">
              <a:lnSpc>
                <a:spcPct val="89000"/>
              </a:lnSpc>
              <a:buClr>
                <a:srgbClr val="000000"/>
              </a:buClr>
              <a:buSzPct val="100000"/>
            </a:pPr>
            <a:r>
              <a:rPr lang="en-AU" altLang="en-US" sz="675">
                <a:latin typeface="Courier New" charset="0"/>
              </a:rPr>
              <a:t> }</a:t>
            </a:r>
          </a:p>
          <a:p>
            <a:pPr defTabSz="336902" hangingPunct="0">
              <a:lnSpc>
                <a:spcPct val="89000"/>
              </a:lnSpc>
              <a:buClr>
                <a:srgbClr val="000000"/>
              </a:buClr>
              <a:buSzPct val="100000"/>
            </a:pPr>
            <a:r>
              <a:rPr lang="en-AU" altLang="en-US" sz="675">
                <a:latin typeface="Courier New" charset="0"/>
              </a:rPr>
              <a:t>}</a:t>
            </a:r>
          </a:p>
        </p:txBody>
      </p:sp>
    </p:spTree>
    <p:extLst>
      <p:ext uri="{BB962C8B-B14F-4D97-AF65-F5344CB8AC3E}">
        <p14:creationId xmlns:p14="http://schemas.microsoft.com/office/powerpoint/2010/main" val="3388726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4275"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com.ibm.android.asynctask.TaskReceiver - Interface</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activity that required to use a REST API implements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activities to declare a receiveResult function </a:t>
            </a:r>
          </a:p>
        </p:txBody>
      </p:sp>
      <p:sp>
        <p:nvSpPr>
          <p:cNvPr id="54276" name="Text Box 4"/>
          <p:cNvSpPr txBox="1">
            <a:spLocks noChangeArrowheads="1"/>
          </p:cNvSpPr>
          <p:nvPr/>
        </p:nvSpPr>
        <p:spPr bwMode="auto">
          <a:xfrm>
            <a:off x="206548" y="2719481"/>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interface TaskReceiver{	</a:t>
            </a:r>
          </a:p>
          <a:p>
            <a:pPr defTabSz="336902" hangingPunct="0">
              <a:lnSpc>
                <a:spcPct val="93000"/>
              </a:lnSpc>
              <a:buClr>
                <a:srgbClr val="000000"/>
              </a:buClr>
              <a:buSzPct val="100000"/>
              <a:defRPr/>
            </a:pPr>
            <a:r>
              <a:rPr lang="en-AU" altLang="en-US" sz="975"/>
              <a:t>	public void receiveResult( String response, String source );</a:t>
            </a:r>
          </a:p>
          <a:p>
            <a:pPr defTabSz="336902" hangingPunct="0">
              <a:lnSpc>
                <a:spcPct val="93000"/>
              </a:lnSpc>
              <a:buClr>
                <a:srgbClr val="000000"/>
              </a:buClr>
              <a:buSzPct val="100000"/>
              <a:defRPr/>
            </a:pPr>
            <a:r>
              <a:rPr lang="en-AU" altLang="en-US" sz="975"/>
              <a:t>}</a:t>
            </a:r>
          </a:p>
        </p:txBody>
      </p:sp>
      <p:sp>
        <p:nvSpPr>
          <p:cNvPr id="54277" name="Text Box 5"/>
          <p:cNvSpPr txBox="1">
            <a:spLocks noChangeArrowheads="1"/>
          </p:cNvSpPr>
          <p:nvPr/>
        </p:nvSpPr>
        <p:spPr bwMode="auto">
          <a:xfrm>
            <a:off x="4454145" y="2612337"/>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response</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The response received from REST call</a:t>
            </a:r>
          </a:p>
          <a:p>
            <a:pPr defTabSz="336902" hangingPunct="0">
              <a:lnSpc>
                <a:spcPct val="93000"/>
              </a:lnSpc>
              <a:buClr>
                <a:srgbClr val="000000"/>
              </a:buClr>
              <a:buSzPct val="45000"/>
            </a:pPr>
            <a:r>
              <a:rPr lang="en-AU" altLang="en-US" sz="975"/>
              <a:t>String Source</a:t>
            </a:r>
          </a:p>
          <a:p>
            <a:pPr lvl="1" defTabSz="336902" hangingPunct="0">
              <a:lnSpc>
                <a:spcPct val="93000"/>
              </a:lnSpc>
              <a:buClr>
                <a:srgbClr val="000000"/>
              </a:buClr>
              <a:buSzPct val="45000"/>
              <a:buFont typeface="Wingdings" charset="2"/>
              <a:buChar char=""/>
            </a:pPr>
            <a:r>
              <a:rPr lang="en-AU" altLang="en-US" sz="975"/>
              <a:t>The ID of the asynchronous task generating the response</a:t>
            </a:r>
          </a:p>
          <a:p>
            <a:pPr lvl="1" defTabSz="336902" hangingPunct="0">
              <a:lnSpc>
                <a:spcPct val="93000"/>
              </a:lnSpc>
              <a:buClr>
                <a:srgbClr val="000000"/>
              </a:buClr>
              <a:buSzPct val="45000"/>
            </a:pPr>
            <a:endParaRPr lang="en-AU" altLang="en-US" sz="975"/>
          </a:p>
        </p:txBody>
      </p:sp>
      <p:sp>
        <p:nvSpPr>
          <p:cNvPr id="54278" name="Text Box 6"/>
          <p:cNvSpPr txBox="1">
            <a:spLocks noChangeArrowheads="1"/>
          </p:cNvSpPr>
          <p:nvPr/>
        </p:nvSpPr>
        <p:spPr bwMode="auto">
          <a:xfrm>
            <a:off x="2483916" y="4070665"/>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750"/>
              <a:t>//Example : SearchUI.java</a:t>
            </a:r>
          </a:p>
          <a:p>
            <a:pPr defTabSz="336902" hangingPunct="0">
              <a:lnSpc>
                <a:spcPct val="93000"/>
              </a:lnSpc>
              <a:buClr>
                <a:srgbClr val="000000"/>
              </a:buClr>
              <a:buSzPct val="100000"/>
              <a:defRPr/>
            </a:pPr>
            <a:r>
              <a:rPr lang="en-AU" altLang="en-US" sz="750"/>
              <a:t>public void receiveResult( String response, String source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//make sure the task ID is the search task</a:t>
            </a:r>
          </a:p>
          <a:p>
            <a:pPr defTabSz="336902" hangingPunct="0">
              <a:lnSpc>
                <a:spcPct val="93000"/>
              </a:lnSpc>
              <a:buClr>
                <a:srgbClr val="000000"/>
              </a:buClr>
              <a:buSzPct val="100000"/>
              <a:defRPr/>
            </a:pPr>
            <a:r>
              <a:rPr lang="en-AU" altLang="en-US" sz="750"/>
              <a:t>	if( source.equals( SearchTipsTask._SEARCH_DOC_ID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//do something with the response</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a:t>
            </a:r>
          </a:p>
        </p:txBody>
      </p:sp>
    </p:spTree>
    <p:extLst>
      <p:ext uri="{BB962C8B-B14F-4D97-AF65-F5344CB8AC3E}">
        <p14:creationId xmlns:p14="http://schemas.microsoft.com/office/powerpoint/2010/main" val="81561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5298"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5299"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com.ibm.android.asynctask.AsyncServiceTask - Abstract</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task that calls REST API extends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746861"/>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abstract String performTask( String... params)</a:t>
            </a:r>
          </a:p>
          <a:p>
            <a:pPr defTabSz="336902" hangingPunct="0">
              <a:lnSpc>
                <a:spcPct val="93000"/>
              </a:lnSpc>
              <a:buClr>
                <a:srgbClr val="000000"/>
              </a:buClr>
              <a:buSzPct val="100000"/>
              <a:defRPr/>
            </a:pPr>
            <a:r>
              <a:rPr lang="en-AU" altLang="en-US" sz="975"/>
              <a:t>         throws IOException, JSONException, URISyntaxException;</a:t>
            </a:r>
          </a:p>
        </p:txBody>
      </p:sp>
      <p:sp>
        <p:nvSpPr>
          <p:cNvPr id="55301" name="Text Box 5"/>
          <p:cNvSpPr txBox="1">
            <a:spLocks noChangeArrowheads="1"/>
          </p:cNvSpPr>
          <p:nvPr/>
        </p:nvSpPr>
        <p:spPr bwMode="auto">
          <a:xfrm>
            <a:off x="4454145" y="2612339"/>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params</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3989713"/>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750"/>
              <a:t>//Example : SearchTipsTask</a:t>
            </a:r>
          </a:p>
          <a:p>
            <a:pPr defTabSz="336902" hangingPunct="0">
              <a:lnSpc>
                <a:spcPct val="93000"/>
              </a:lnSpc>
              <a:buClr>
                <a:srgbClr val="000000"/>
              </a:buClr>
              <a:buSzPct val="100000"/>
            </a:pPr>
            <a:r>
              <a:rPr lang="en-AU" altLang="en-US" sz="750"/>
              <a:t>@Override</a:t>
            </a:r>
          </a:p>
          <a:p>
            <a:pPr defTabSz="336902" hangingPunct="0">
              <a:lnSpc>
                <a:spcPct val="93000"/>
              </a:lnSpc>
              <a:buClr>
                <a:srgbClr val="000000"/>
              </a:buClr>
              <a:buSzPct val="100000"/>
            </a:pPr>
            <a:r>
              <a:rPr lang="en-AU" altLang="en-US" sz="750"/>
              <a:t>protected String performTask(String... params) throws IOException,</a:t>
            </a:r>
          </a:p>
          <a:p>
            <a:pPr defTabSz="336902" hangingPunct="0">
              <a:lnSpc>
                <a:spcPct val="93000"/>
              </a:lnSpc>
              <a:buClr>
                <a:srgbClr val="000000"/>
              </a:buClr>
              <a:buSzPct val="100000"/>
            </a:pPr>
            <a:r>
              <a:rPr lang="en-AU" altLang="en-US" sz="750"/>
              <a:t>			JSONException, URISyntaxException {</a:t>
            </a:r>
          </a:p>
          <a:p>
            <a:pPr defTabSz="336902" hangingPunct="0">
              <a:lnSpc>
                <a:spcPct val="93000"/>
              </a:lnSpc>
              <a:buClr>
                <a:srgbClr val="000000"/>
              </a:buClr>
              <a:buSzPct val="100000"/>
            </a:pPr>
            <a:r>
              <a:rPr lang="en-AU" altLang="en-US" sz="750"/>
              <a:t>	</a:t>
            </a:r>
          </a:p>
          <a:p>
            <a:pPr defTabSz="336902" hangingPunct="0">
              <a:lnSpc>
                <a:spcPct val="93000"/>
              </a:lnSpc>
              <a:buClr>
                <a:srgbClr val="000000"/>
              </a:buClr>
              <a:buSzPct val="100000"/>
            </a:pPr>
            <a:r>
              <a:rPr lang="en-AU" altLang="en-US" sz="750"/>
              <a:t>	//retrieve the parameter</a:t>
            </a:r>
          </a:p>
          <a:p>
            <a:pPr defTabSz="336902" hangingPunct="0">
              <a:lnSpc>
                <a:spcPct val="93000"/>
              </a:lnSpc>
              <a:buClr>
                <a:srgbClr val="000000"/>
              </a:buClr>
              <a:buSzPct val="100000"/>
            </a:pPr>
            <a:r>
              <a:rPr lang="en-AU" altLang="en-US" sz="750"/>
              <a:t>	String keyword = params[0];</a:t>
            </a:r>
          </a:p>
          <a:p>
            <a:pPr defTabSz="336902" hangingPunct="0">
              <a:lnSpc>
                <a:spcPct val="93000"/>
              </a:lnSpc>
              <a:buClr>
                <a:srgbClr val="000000"/>
              </a:buClr>
              <a:buSzPct val="100000"/>
            </a:pPr>
            <a:endParaRPr lang="en-AU" altLang="en-US" sz="750"/>
          </a:p>
          <a:p>
            <a:pPr defTabSz="336902" hangingPunct="0">
              <a:lnSpc>
                <a:spcPct val="93000"/>
              </a:lnSpc>
              <a:buClr>
                <a:srgbClr val="000000"/>
              </a:buClr>
              <a:buSzPct val="100000"/>
            </a:pPr>
            <a:r>
              <a:rPr lang="en-AU" altLang="en-US" sz="750"/>
              <a:t>	//POST and return the response</a:t>
            </a:r>
          </a:p>
          <a:p>
            <a:pPr defTabSz="336902" hangingPunct="0">
              <a:lnSpc>
                <a:spcPct val="93000"/>
              </a:lnSpc>
              <a:buClr>
                <a:srgbClr val="000000"/>
              </a:buClr>
              <a:buSzPct val="100000"/>
            </a:pPr>
            <a:r>
              <a:rPr lang="en-AU" altLang="en-US" sz="750"/>
              <a:t>	return performPost( ... );</a:t>
            </a:r>
          </a:p>
          <a:p>
            <a:pPr defTabSz="336902" hangingPunct="0">
              <a:lnSpc>
                <a:spcPct val="93000"/>
              </a:lnSpc>
              <a:buClr>
                <a:srgbClr val="000000"/>
              </a:buClr>
              <a:buSzPct val="100000"/>
            </a:pPr>
            <a:r>
              <a:rPr lang="en-AU" altLang="en-US" sz="750"/>
              <a:t>}</a:t>
            </a:r>
          </a:p>
        </p:txBody>
      </p:sp>
    </p:spTree>
    <p:extLst>
      <p:ext uri="{BB962C8B-B14F-4D97-AF65-F5344CB8AC3E}">
        <p14:creationId xmlns:p14="http://schemas.microsoft.com/office/powerpoint/2010/main" val="2111080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Install and Setup Android Studio following steps in the document attached</a:t>
            </a:r>
          </a:p>
          <a:p>
            <a:endParaRPr lang="en-US" sz="2400" dirty="0"/>
          </a:p>
          <a:p>
            <a:endParaRPr lang="en-US" sz="2400" dirty="0" smtClean="0"/>
          </a:p>
          <a:p>
            <a:endParaRPr lang="en-US" sz="2400" dirty="0"/>
          </a:p>
          <a:p>
            <a:endParaRPr lang="en-US" sz="2400" dirty="0" smtClean="0"/>
          </a:p>
          <a:p>
            <a:r>
              <a:rPr lang="en-US" sz="2400" dirty="0" smtClean="0">
                <a:solidFill>
                  <a:srgbClr val="FFC000"/>
                </a:solidFill>
              </a:rPr>
              <a:t>Add PDF and Point to </a:t>
            </a:r>
            <a:r>
              <a:rPr lang="en-US" sz="2400" dirty="0" err="1" smtClean="0">
                <a:solidFill>
                  <a:srgbClr val="FFC000"/>
                </a:solidFill>
              </a:rPr>
              <a:t>Github</a:t>
            </a:r>
            <a:endParaRPr lang="en-US" sz="2400" dirty="0" smtClean="0">
              <a:solidFill>
                <a:srgbClr val="FFC000"/>
              </a:solidFill>
            </a:endParaRPr>
          </a:p>
          <a:p>
            <a:pPr marL="79762" indent="0">
              <a:buNone/>
            </a:pPr>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9692377"/>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72"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447800"/>
            <a:ext cx="8553527" cy="4916488"/>
          </a:xfrm>
        </p:spPr>
        <p:txBody>
          <a:bodyPr/>
          <a:lstStyle/>
          <a:p>
            <a:r>
              <a:rPr lang="en-US" sz="2800" dirty="0"/>
              <a:t>A software stack for mobile devices that includes</a:t>
            </a:r>
          </a:p>
          <a:p>
            <a:pPr lvl="1"/>
            <a:r>
              <a:rPr lang="en-US" sz="2800" dirty="0"/>
              <a:t>An operating system</a:t>
            </a:r>
          </a:p>
          <a:p>
            <a:pPr lvl="1"/>
            <a:r>
              <a:rPr lang="en-US" sz="2800" dirty="0"/>
              <a:t>Middleware</a:t>
            </a:r>
          </a:p>
          <a:p>
            <a:pPr lvl="1"/>
            <a:r>
              <a:rPr lang="en-US" sz="2800" dirty="0"/>
              <a:t>Key Applications</a:t>
            </a:r>
          </a:p>
          <a:p>
            <a:r>
              <a:rPr lang="en-US" sz="2800" dirty="0"/>
              <a:t>Uses Linux to provide core system services</a:t>
            </a:r>
          </a:p>
          <a:p>
            <a:pPr lvl="1"/>
            <a:r>
              <a:rPr lang="en-US" sz="2800" dirty="0"/>
              <a:t>Security</a:t>
            </a:r>
          </a:p>
          <a:p>
            <a:pPr lvl="1"/>
            <a:r>
              <a:rPr lang="en-US" sz="2800" dirty="0"/>
              <a:t>Memory management</a:t>
            </a:r>
          </a:p>
          <a:p>
            <a:pPr lvl="1"/>
            <a:r>
              <a:rPr lang="en-US" sz="2800" dirty="0"/>
              <a:t>Process management</a:t>
            </a:r>
          </a:p>
          <a:p>
            <a:pPr lvl="1"/>
            <a:r>
              <a:rPr lang="en-US" sz="2800" dirty="0"/>
              <a:t>Power management</a:t>
            </a:r>
          </a:p>
          <a:p>
            <a:pPr lvl="1"/>
            <a:r>
              <a:rPr lang="en-US" sz="2800" dirty="0"/>
              <a:t>Hardware 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To see 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dirty="0">
                <a:solidFill>
                  <a:srgbClr val="00B050"/>
                </a:solidFill>
              </a:rPr>
              <a:t>import </a:t>
            </a:r>
            <a:r>
              <a:rPr lang="en-US" sz="2400" dirty="0" err="1">
                <a:solidFill>
                  <a:srgbClr val="00B050"/>
                </a:solidFill>
              </a:rPr>
              <a:t>android.widget.Toast</a:t>
            </a:r>
            <a:r>
              <a:rPr lang="en-US" sz="2400"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 		</a:t>
            </a:r>
            <a:r>
              <a:rPr lang="en-US" sz="1600" i="1" dirty="0" err="1" smtClean="0">
                <a:solidFill>
                  <a:srgbClr val="00B050"/>
                </a:solidFill>
              </a:rPr>
              <a:t>Toast.LENGTH_LONG</a:t>
            </a:r>
            <a:r>
              <a:rPr lang="en-US" sz="1600" i="1" dirty="0" smtClean="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err="1" smtClean="0">
                <a:solidFill>
                  <a:srgbClr val="FFC000"/>
                </a:solidFill>
                <a:effectLst>
                  <a:outerShdw blurRad="38100" dist="38100" dir="2700000" algn="tl">
                    <a:srgbClr val="C0C0C0"/>
                  </a:outerShdw>
                </a:effectLst>
                <a:latin typeface="Arial" charset="0"/>
                <a:ea typeface="Arial" charset="0"/>
                <a:cs typeface="Arial" charset="0"/>
                <a:sym typeface="Wingdings"/>
              </a:rPr>
              <a:t>Dalivik</a:t>
            </a:r>
            <a:r>
              <a:rPr lang="en-US" sz="2400" b="1" dirty="0" smtClean="0">
                <a:solidFill>
                  <a:srgbClr val="FFC000"/>
                </a:solidFill>
                <a:effectLst>
                  <a:outerShdw blurRad="38100" dist="38100" dir="2700000" algn="tl">
                    <a:srgbClr val="C0C0C0"/>
                  </a:outerShdw>
                </a:effectLst>
                <a:latin typeface="Arial" charset="0"/>
                <a:ea typeface="Arial" charset="0"/>
                <a:cs typeface="Arial" charset="0"/>
                <a:sym typeface="Wingdings"/>
              </a:rPr>
              <a:t> Debug Monitor Server (DDMS</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t>
            </a:r>
            <a:endParaRPr lang="en-US" sz="2400" b="1" dirty="0">
              <a:latin typeface="Arial" charset="0"/>
              <a:ea typeface="Arial" charset="0"/>
              <a:cs typeface="Arial" charset="0"/>
            </a:endParaRP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DDMS</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debugging tool</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"provides, screen capture on the device, thread and heap information on the device, </a:t>
            </a:r>
            <a:r>
              <a:rPr lang="en-US" sz="2400" dirty="0" err="1">
                <a:solidFill>
                  <a:prstClr val="black"/>
                </a:solidFill>
                <a:latin typeface="Arial" charset="0"/>
                <a:ea typeface="Arial" charset="0"/>
                <a:cs typeface="Arial" charset="0"/>
              </a:rPr>
              <a:t>logcat</a:t>
            </a:r>
            <a:r>
              <a:rPr lang="en-US" sz="2400" dirty="0">
                <a:solidFill>
                  <a:prstClr val="black"/>
                </a:solidFill>
                <a:latin typeface="Arial" charset="0"/>
                <a:ea typeface="Arial" charset="0"/>
                <a:cs typeface="Arial" charset="0"/>
              </a:rPr>
              <a:t>, process, and radio state information, incoming call and SMS spoofing, location data spoofing, and more."</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can interact with DDMS via Eclipse plugin, another view </a:t>
            </a:r>
            <a:r>
              <a:rPr lang="en-US" sz="2400" dirty="0" smtClean="0">
                <a:solidFill>
                  <a:prstClr val="black"/>
                </a:solidFill>
                <a:latin typeface="Arial" charset="0"/>
                <a:ea typeface="Arial" charset="0"/>
                <a:cs typeface="Arial" charset="0"/>
              </a:rPr>
              <a:t>in Android Studio</a:t>
            </a:r>
            <a:endParaRPr lang="en-US" sz="2400"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DDMS</a:t>
            </a:r>
            <a:endParaRPr lang="en-US" sz="2400" b="1" dirty="0">
              <a:latin typeface="Arial" charset="0"/>
              <a:ea typeface="Arial" charset="0"/>
              <a:cs typeface="Arial" charset="0"/>
            </a:endParaRP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12" y="1371600"/>
            <a:ext cx="87978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Advanced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to the 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FFC00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FFC000"/>
                </a:solidFill>
                <a:effectLst>
                  <a:outerShdw blurRad="38100" dist="38100" dir="2700000" algn="tl">
                    <a:srgbClr val="C0C0C0"/>
                  </a:outerShdw>
                </a:effectLst>
                <a:latin typeface="Arial" charset="0"/>
                <a:ea typeface="Arial" charset="0"/>
                <a:cs typeface="Arial" charset="0"/>
                <a:sym typeface="Wingdings"/>
              </a:rPr>
              <a:t>OurOnClickListener.java</a:t>
            </a:r>
            <a:endParaRPr lang="en-US" sz="2400" b="1" dirty="0">
              <a:solidFill>
                <a:srgbClr val="FFC000"/>
              </a:solidFill>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1676400"/>
            <a:ext cx="8788400" cy="1600200"/>
          </a:xfrm>
          <a:prstGeom prst="rect">
            <a:avLst/>
          </a:prstGeom>
        </p:spPr>
      </p:pic>
      <p:pic>
        <p:nvPicPr>
          <p:cNvPr id="3" name="Picture 2"/>
          <p:cNvPicPr>
            <a:picLocks noChangeAspect="1"/>
          </p:cNvPicPr>
          <p:nvPr/>
        </p:nvPicPr>
        <p:blipFill>
          <a:blip r:embed="rId4"/>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a:solidFill>
                  <a:srgbClr val="00B050"/>
                </a:solidFill>
              </a:rPr>
              <a:t>;</a:t>
            </a:r>
            <a:br>
              <a:rPr lang="en-US" sz="1400" dirty="0">
                <a:solidFill>
                  <a:srgbClr val="00B050"/>
                </a:solidFill>
              </a:rPr>
            </a:b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0;</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a:t>
            </a:r>
            <a:endParaRPr lang="en-US" sz="2400" dirty="0">
              <a:solidFill>
                <a:srgbClr val="002060"/>
              </a:solidFill>
            </a:endParaRPr>
          </a:p>
        </p:txBody>
      </p:sp>
      <p:sp>
        <p:nvSpPr>
          <p:cNvPr id="9" name="Content Placeholder 2"/>
          <p:cNvSpPr txBox="1">
            <a:spLocks/>
          </p:cNvSpPr>
          <p:nvPr/>
        </p:nvSpPr>
        <p:spPr bwMode="auto">
          <a:xfrm>
            <a:off x="346113" y="1828800"/>
            <a:ext cx="822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
        <p:nvSpPr>
          <p:cNvPr id="2" name="Oval 1"/>
          <p:cNvSpPr/>
          <p:nvPr/>
        </p:nvSpPr>
        <p:spPr bwMode="auto">
          <a:xfrm>
            <a:off x="228600" y="6248400"/>
            <a:ext cx="4724400" cy="381000"/>
          </a:xfrm>
          <a:prstGeom prst="ellipse">
            <a:avLst/>
          </a:prstGeom>
          <a:noFill/>
          <a:ln w="9525" cap="flat" cmpd="sng" algn="ctr">
            <a:solidFill>
              <a:schemeClr val="tx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solidFill>
                  <a:srgbClr val="00B050"/>
                </a:solidFill>
              </a:rPr>
              <a:t>package </a:t>
            </a:r>
            <a:r>
              <a:rPr lang="en-US" sz="1050" dirty="0" err="1" smtClean="0">
                <a:solidFill>
                  <a:srgbClr val="00B050"/>
                </a:solidFill>
              </a:rPr>
              <a:t>com.example.helloworld</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import android.support.v7.app.AppCompatActivity;</a:t>
            </a:r>
          </a:p>
          <a:p>
            <a:pPr>
              <a:buNone/>
            </a:pPr>
            <a:r>
              <a:rPr lang="en-US" sz="1050" dirty="0" smtClean="0">
                <a:solidFill>
                  <a:srgbClr val="00B050"/>
                </a:solidFill>
              </a:rPr>
              <a:t>import </a:t>
            </a:r>
            <a:r>
              <a:rPr lang="en-US" sz="1050" dirty="0" err="1" smtClean="0">
                <a:solidFill>
                  <a:srgbClr val="00B050"/>
                </a:solidFill>
              </a:rPr>
              <a:t>android.os.Bundle</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a:t>
            </a:r>
            <a:r>
              <a:rPr lang="en-US" sz="1050" dirty="0" smtClean="0">
                <a:solidFill>
                  <a:srgbClr val="00B050"/>
                </a:solidFill>
              </a:rPr>
              <a:t>;</a:t>
            </a:r>
          </a:p>
          <a:p>
            <a:pPr>
              <a:buNone/>
            </a:pPr>
            <a:r>
              <a:rPr lang="en-US" sz="1050" dirty="0" smtClean="0">
                <a:solidFill>
                  <a:srgbClr val="00B050"/>
                </a:solidFill>
              </a:rPr>
              <a:t>import </a:t>
            </a:r>
            <a:r>
              <a:rPr lang="en-US" sz="1050" dirty="0" err="1" smtClean="0">
                <a:solidFill>
                  <a:srgbClr val="00B050"/>
                </a:solidFill>
              </a:rPr>
              <a:t>android.view.MenuItem</a:t>
            </a:r>
            <a:r>
              <a:rPr lang="en-US" sz="1050" dirty="0" smtClean="0">
                <a:solidFill>
                  <a:srgbClr val="00B050"/>
                </a:solidFill>
              </a:rPr>
              <a:t>;</a:t>
            </a:r>
          </a:p>
          <a:p>
            <a:pPr>
              <a:buNone/>
            </a:pPr>
            <a:endParaRPr lang="en-US" sz="1050" dirty="0" smtClean="0">
              <a:solidFill>
                <a:srgbClr val="00B050"/>
              </a:solidFill>
            </a:endParaRPr>
          </a:p>
          <a:p>
            <a:pPr>
              <a:buNone/>
            </a:pPr>
            <a:r>
              <a:rPr lang="en-US" sz="1050" dirty="0" smtClean="0">
                <a:solidFill>
                  <a:srgbClr val="00B050"/>
                </a:solidFill>
              </a:rPr>
              <a:t>public class </a:t>
            </a:r>
            <a:r>
              <a:rPr lang="en-US" sz="1050" dirty="0" err="1" smtClean="0">
                <a:solidFill>
                  <a:srgbClr val="00B050"/>
                </a:solidFill>
              </a:rPr>
              <a:t>MainActivity</a:t>
            </a:r>
            <a:r>
              <a:rPr lang="en-US" sz="1050" dirty="0" smtClean="0">
                <a:solidFill>
                  <a:srgbClr val="00B050"/>
                </a:solidFill>
              </a:rPr>
              <a:t> extends </a:t>
            </a:r>
            <a:r>
              <a:rPr lang="en-US" sz="1050" dirty="0" err="1" smtClean="0">
                <a:solidFill>
                  <a:srgbClr val="00B050"/>
                </a:solidFill>
              </a:rPr>
              <a:t>AppCompatActivity</a:t>
            </a: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protected void </a:t>
            </a:r>
            <a:r>
              <a:rPr lang="en-US" sz="1050" dirty="0" err="1" smtClean="0">
                <a:solidFill>
                  <a:srgbClr val="00B050"/>
                </a:solidFill>
              </a:rPr>
              <a:t>onCreate</a:t>
            </a:r>
            <a:r>
              <a:rPr lang="en-US" sz="1050" dirty="0" smtClean="0">
                <a:solidFill>
                  <a:srgbClr val="00B050"/>
                </a:solidFill>
              </a:rPr>
              <a:t>(Bundle </a:t>
            </a:r>
            <a:r>
              <a:rPr lang="en-US" sz="1050" dirty="0" err="1" smtClean="0">
                <a:solidFill>
                  <a:srgbClr val="00B050"/>
                </a:solidFill>
              </a:rPr>
              <a:t>savedInstanceState</a:t>
            </a:r>
            <a:r>
              <a:rPr lang="en-US" sz="1050" dirty="0" smtClean="0">
                <a:solidFill>
                  <a:srgbClr val="00B050"/>
                </a:solidFill>
              </a:rPr>
              <a:t>) {</a:t>
            </a:r>
          </a:p>
          <a:p>
            <a:pPr>
              <a:buNone/>
            </a:pPr>
            <a:r>
              <a:rPr lang="en-US" sz="1050" dirty="0" smtClean="0">
                <a:solidFill>
                  <a:srgbClr val="00B050"/>
                </a:solidFill>
              </a:rPr>
              <a:t>        </a:t>
            </a:r>
            <a:r>
              <a:rPr lang="en-US" sz="1050" dirty="0" err="1" smtClean="0">
                <a:solidFill>
                  <a:srgbClr val="00B050"/>
                </a:solidFill>
              </a:rPr>
              <a:t>super.onCreate</a:t>
            </a:r>
            <a:r>
              <a:rPr lang="en-US" sz="1050" dirty="0" smtClean="0">
                <a:solidFill>
                  <a:srgbClr val="00B050"/>
                </a:solidFill>
              </a:rPr>
              <a:t>(</a:t>
            </a:r>
            <a:r>
              <a:rPr lang="en-US" sz="1050" dirty="0" err="1" smtClean="0">
                <a:solidFill>
                  <a:srgbClr val="00B050"/>
                </a:solidFill>
              </a:rPr>
              <a:t>savedInstanceState</a:t>
            </a:r>
            <a:r>
              <a:rPr lang="en-US" sz="1050" dirty="0" smtClean="0">
                <a:solidFill>
                  <a:srgbClr val="00B050"/>
                </a:solidFill>
              </a:rPr>
              <a:t>);</a:t>
            </a:r>
          </a:p>
          <a:p>
            <a:pPr>
              <a:buNone/>
            </a:pPr>
            <a:r>
              <a:rPr lang="en-US" sz="1050" dirty="0" smtClean="0">
                <a:solidFill>
                  <a:srgbClr val="00B050"/>
                </a:solidFill>
              </a:rPr>
              <a:t>        </a:t>
            </a:r>
            <a:r>
              <a:rPr lang="en-US" sz="1050" dirty="0" err="1" smtClean="0">
                <a:solidFill>
                  <a:srgbClr val="00B050"/>
                </a:solidFill>
              </a:rPr>
              <a:t>setContentView</a:t>
            </a:r>
            <a:r>
              <a:rPr lang="en-US" sz="1050" dirty="0" smtClean="0">
                <a:solidFill>
                  <a:srgbClr val="00B050"/>
                </a:solidFill>
              </a:rPr>
              <a:t>(</a:t>
            </a:r>
            <a:r>
              <a:rPr lang="en-US" sz="1050" dirty="0" err="1" smtClean="0">
                <a:solidFill>
                  <a:srgbClr val="00B050"/>
                </a:solidFill>
              </a:rPr>
              <a:t>R.layout.activity_main</a:t>
            </a:r>
            <a:r>
              <a:rPr lang="en-US" sz="1050" dirty="0" smtClean="0">
                <a:solidFill>
                  <a:srgbClr val="00B050"/>
                </a:solidFill>
              </a:rPr>
              <a:t>);</a:t>
            </a:r>
          </a:p>
          <a:p>
            <a:pPr>
              <a:buNone/>
            </a:pPr>
            <a:r>
              <a:rPr lang="en-US" sz="1050" dirty="0" smtClean="0">
                <a:solidFill>
                  <a:srgbClr val="00B050"/>
                </a:solidFill>
              </a:rPr>
              <a:t>    }</a:t>
            </a:r>
          </a:p>
          <a:p>
            <a:pPr>
              <a:buNone/>
            </a:pPr>
            <a:endParaRPr lang="en-US" sz="1050" dirty="0" smtClean="0">
              <a:solidFill>
                <a:srgbClr val="00B050"/>
              </a:solidFill>
            </a:endParaRPr>
          </a:p>
          <a:p>
            <a:pPr>
              <a:buNone/>
            </a:pPr>
            <a:r>
              <a:rPr lang="en-US" sz="1050" dirty="0" smtClean="0">
                <a:solidFill>
                  <a:srgbClr val="00B050"/>
                </a:solidFill>
              </a:rPr>
              <a:t>    @Override</a:t>
            </a:r>
          </a:p>
          <a:p>
            <a:pPr>
              <a:buNone/>
            </a:pPr>
            <a:r>
              <a:rPr lang="en-US" sz="1050" dirty="0" smtClean="0">
                <a:solidFill>
                  <a:srgbClr val="00B050"/>
                </a:solidFill>
              </a:rPr>
              <a:t>    public </a:t>
            </a:r>
            <a:r>
              <a:rPr lang="en-US" sz="1050" dirty="0" err="1" smtClean="0">
                <a:solidFill>
                  <a:srgbClr val="00B050"/>
                </a:solidFill>
              </a:rPr>
              <a:t>boolean</a:t>
            </a:r>
            <a:r>
              <a:rPr lang="en-US" sz="1050" dirty="0" smtClean="0">
                <a:solidFill>
                  <a:srgbClr val="00B050"/>
                </a:solidFill>
              </a:rPr>
              <a:t> </a:t>
            </a:r>
            <a:r>
              <a:rPr lang="en-US" sz="1050" dirty="0" err="1" smtClean="0">
                <a:solidFill>
                  <a:srgbClr val="00B050"/>
                </a:solidFill>
              </a:rPr>
              <a:t>onCreateOptionsMenu</a:t>
            </a:r>
            <a:r>
              <a:rPr lang="en-US" sz="1050" dirty="0" smtClean="0">
                <a:solidFill>
                  <a:srgbClr val="00B050"/>
                </a:solidFill>
              </a:rPr>
              <a:t>(Menu menu) {</a:t>
            </a:r>
          </a:p>
          <a:p>
            <a:pPr>
              <a:buNone/>
            </a:pPr>
            <a:r>
              <a:rPr lang="en-US" sz="1050" dirty="0" smtClean="0">
                <a:solidFill>
                  <a:srgbClr val="00B050"/>
                </a:solidFill>
              </a:rPr>
              <a:t>        // Inflate the menu; this adds items to the action bar if it is present.</a:t>
            </a:r>
          </a:p>
          <a:p>
            <a:pPr>
              <a:buNone/>
            </a:pPr>
            <a:r>
              <a:rPr lang="en-US" sz="1050" dirty="0" smtClean="0">
                <a:solidFill>
                  <a:srgbClr val="00B050"/>
                </a:solidFill>
              </a:rPr>
              <a:t>        </a:t>
            </a:r>
            <a:r>
              <a:rPr lang="en-US" sz="1050" dirty="0" err="1" smtClean="0">
                <a:solidFill>
                  <a:srgbClr val="00B050"/>
                </a:solidFill>
              </a:rPr>
              <a:t>getMenuInflater</a:t>
            </a:r>
            <a:r>
              <a:rPr lang="en-US" sz="1050" dirty="0" smtClean="0">
                <a:solidFill>
                  <a:srgbClr val="00B050"/>
                </a:solidFill>
              </a:rPr>
              <a:t>().inflate(</a:t>
            </a:r>
            <a:r>
              <a:rPr lang="en-US" sz="1050" dirty="0" err="1" smtClean="0">
                <a:solidFill>
                  <a:srgbClr val="00B050"/>
                </a:solidFill>
              </a:rPr>
              <a:t>R.menu.menu_main</a:t>
            </a:r>
            <a:r>
              <a:rPr lang="en-US" sz="1050" dirty="0" smtClean="0">
                <a:solidFill>
                  <a:srgbClr val="00B050"/>
                </a:solidFill>
              </a:rPr>
              <a:t>, menu);</a:t>
            </a:r>
          </a:p>
          <a:p>
            <a:pPr>
              <a:buNone/>
            </a:pPr>
            <a:r>
              <a:rPr lang="en-US" sz="1050" dirty="0" smtClean="0">
                <a:solidFill>
                  <a:srgbClr val="00B050"/>
                </a:solidFill>
              </a:rPr>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dirty="0" smtClean="0">
              <a:solidFill>
                <a:srgbClr val="00B050"/>
              </a:solidFill>
            </a:endParaRPr>
          </a:p>
          <a:p>
            <a:pPr>
              <a:buNone/>
            </a:pPr>
            <a:r>
              <a:rPr lang="en-US" sz="1100" dirty="0" smtClean="0">
                <a:solidFill>
                  <a:srgbClr val="00B050"/>
                </a:solidFill>
              </a:rPr>
              <a:t>    @Override</a:t>
            </a:r>
          </a:p>
          <a:p>
            <a:pPr>
              <a:buNone/>
            </a:pPr>
            <a:r>
              <a:rPr lang="en-US" sz="1100" dirty="0" smtClean="0">
                <a:solidFill>
                  <a:srgbClr val="00B050"/>
                </a:solidFill>
              </a:rPr>
              <a:t>    public </a:t>
            </a:r>
            <a:r>
              <a:rPr lang="en-US" sz="1100" dirty="0" err="1" smtClean="0">
                <a:solidFill>
                  <a:srgbClr val="00B050"/>
                </a:solidFill>
              </a:rPr>
              <a:t>boolean</a:t>
            </a:r>
            <a:r>
              <a:rPr lang="en-US" sz="1100" dirty="0" smtClean="0">
                <a:solidFill>
                  <a:srgbClr val="00B050"/>
                </a:solidFill>
              </a:rPr>
              <a:t> </a:t>
            </a:r>
            <a:r>
              <a:rPr lang="en-US" sz="1100" dirty="0" err="1" smtClean="0">
                <a:solidFill>
                  <a:srgbClr val="00B050"/>
                </a:solidFill>
              </a:rPr>
              <a:t>onOptionsItemSelected</a:t>
            </a:r>
            <a:r>
              <a:rPr lang="en-US" sz="1100" dirty="0" smtClean="0">
                <a:solidFill>
                  <a:srgbClr val="00B050"/>
                </a:solidFill>
              </a:rPr>
              <a:t>(</a:t>
            </a:r>
            <a:r>
              <a:rPr lang="en-US" sz="1100" dirty="0" err="1" smtClean="0">
                <a:solidFill>
                  <a:srgbClr val="00B050"/>
                </a:solidFill>
              </a:rPr>
              <a:t>MenuItem</a:t>
            </a:r>
            <a:r>
              <a:rPr lang="en-US" sz="1100" dirty="0" smtClean="0">
                <a:solidFill>
                  <a:srgbClr val="00B050"/>
                </a:solidFill>
              </a:rPr>
              <a:t> item) {</a:t>
            </a:r>
          </a:p>
          <a:p>
            <a:pPr>
              <a:buNone/>
            </a:pPr>
            <a:r>
              <a:rPr lang="en-US" sz="1100" dirty="0" smtClean="0">
                <a:solidFill>
                  <a:srgbClr val="00B050"/>
                </a:solidFill>
              </a:rPr>
              <a:t>        // Handle action bar item clicks here. The action bar will</a:t>
            </a:r>
          </a:p>
          <a:p>
            <a:pPr>
              <a:buNone/>
            </a:pPr>
            <a:r>
              <a:rPr lang="en-US" sz="1100" dirty="0" smtClean="0">
                <a:solidFill>
                  <a:srgbClr val="00B050"/>
                </a:solidFill>
              </a:rPr>
              <a:t>        // automatically handle clicks on the Home/Up button, so long</a:t>
            </a:r>
          </a:p>
          <a:p>
            <a:pPr>
              <a:buNone/>
            </a:pPr>
            <a:r>
              <a:rPr lang="en-US" sz="1100" dirty="0" smtClean="0">
                <a:solidFill>
                  <a:srgbClr val="00B050"/>
                </a:solidFill>
              </a:rPr>
              <a:t>        // as you specify a parent activity in </a:t>
            </a:r>
            <a:r>
              <a:rPr lang="en-US" sz="1100" dirty="0" err="1" smtClean="0">
                <a:solidFill>
                  <a:srgbClr val="00B050"/>
                </a:solidFill>
              </a:rPr>
              <a:t>AndroidManifest.xml</a:t>
            </a:r>
            <a:r>
              <a:rPr lang="en-US" sz="1100" dirty="0" smtClean="0">
                <a:solidFill>
                  <a:srgbClr val="00B050"/>
                </a:solidFill>
              </a:rPr>
              <a:t>.</a:t>
            </a:r>
          </a:p>
          <a:p>
            <a:pPr>
              <a:buNone/>
            </a:pPr>
            <a:r>
              <a:rPr lang="en-US" sz="1100" dirty="0" smtClean="0">
                <a:solidFill>
                  <a:srgbClr val="00B050"/>
                </a:solidFill>
              </a:rPr>
              <a:t>        </a:t>
            </a:r>
            <a:r>
              <a:rPr lang="en-US" sz="1100" dirty="0" err="1" smtClean="0">
                <a:solidFill>
                  <a:srgbClr val="00B050"/>
                </a:solidFill>
              </a:rPr>
              <a:t>int</a:t>
            </a:r>
            <a:r>
              <a:rPr lang="en-US" sz="1100" dirty="0" smtClean="0">
                <a:solidFill>
                  <a:srgbClr val="00B050"/>
                </a:solidFill>
              </a:rPr>
              <a:t> id = </a:t>
            </a:r>
            <a:r>
              <a:rPr lang="en-US" sz="1100" dirty="0" err="1" smtClean="0">
                <a:solidFill>
                  <a:srgbClr val="00B050"/>
                </a:solidFill>
              </a:rPr>
              <a:t>item.getItemId</a:t>
            </a:r>
            <a:r>
              <a:rPr lang="en-US" sz="1100" dirty="0" smtClean="0">
                <a:solidFill>
                  <a:srgbClr val="00B050"/>
                </a:solidFill>
              </a:rPr>
              <a:t>();</a:t>
            </a:r>
          </a:p>
          <a:p>
            <a:pPr>
              <a:buNone/>
            </a:pPr>
            <a:endParaRPr lang="en-US" sz="1100" dirty="0" smtClean="0">
              <a:solidFill>
                <a:srgbClr val="00B050"/>
              </a:solidFill>
            </a:endParaRPr>
          </a:p>
          <a:p>
            <a:pPr>
              <a:buNone/>
            </a:pPr>
            <a:r>
              <a:rPr lang="en-US" sz="1100" dirty="0" smtClean="0">
                <a:solidFill>
                  <a:srgbClr val="00B050"/>
                </a:solidFill>
              </a:rPr>
              <a:t>        //</a:t>
            </a:r>
            <a:r>
              <a:rPr lang="en-US" sz="1100" dirty="0" err="1" smtClean="0">
                <a:solidFill>
                  <a:srgbClr val="00B050"/>
                </a:solidFill>
              </a:rPr>
              <a:t>noinspection</a:t>
            </a:r>
            <a:r>
              <a:rPr lang="en-US" sz="1100" dirty="0" smtClean="0">
                <a:solidFill>
                  <a:srgbClr val="00B050"/>
                </a:solidFill>
              </a:rPr>
              <a:t> </a:t>
            </a:r>
            <a:r>
              <a:rPr lang="en-US" sz="1100" dirty="0" err="1" smtClean="0">
                <a:solidFill>
                  <a:srgbClr val="00B050"/>
                </a:solidFill>
              </a:rPr>
              <a:t>SimplifiableIfStatement</a:t>
            </a:r>
            <a:endParaRPr lang="en-US" sz="1100" dirty="0" smtClean="0">
              <a:solidFill>
                <a:srgbClr val="00B050"/>
              </a:solidFill>
            </a:endParaRPr>
          </a:p>
          <a:p>
            <a:pPr>
              <a:buNone/>
            </a:pPr>
            <a:r>
              <a:rPr lang="en-US" sz="1100" dirty="0" smtClean="0">
                <a:solidFill>
                  <a:srgbClr val="00B050"/>
                </a:solidFill>
              </a:rPr>
              <a:t>        if (id == </a:t>
            </a:r>
            <a:r>
              <a:rPr lang="en-US" sz="1100" dirty="0" err="1" smtClean="0">
                <a:solidFill>
                  <a:srgbClr val="00B050"/>
                </a:solidFill>
              </a:rPr>
              <a:t>R.id.action_settings</a:t>
            </a:r>
            <a:r>
              <a:rPr lang="en-US" sz="1100" dirty="0" smtClean="0">
                <a:solidFill>
                  <a:srgbClr val="00B050"/>
                </a:solidFill>
              </a:rPr>
              <a:t>) {</a:t>
            </a:r>
          </a:p>
          <a:p>
            <a:pPr>
              <a:buNone/>
            </a:pPr>
            <a:r>
              <a:rPr lang="en-US" sz="1100" dirty="0" smtClean="0">
                <a:solidFill>
                  <a:srgbClr val="00B050"/>
                </a:solidFill>
              </a:rPr>
              <a:t>            return true;</a:t>
            </a:r>
          </a:p>
          <a:p>
            <a:pPr>
              <a:buNone/>
            </a:pPr>
            <a:r>
              <a:rPr lang="en-US" sz="1100" dirty="0" smtClean="0">
                <a:solidFill>
                  <a:srgbClr val="00B050"/>
                </a:solidFill>
              </a:rPr>
              <a:t>        }</a:t>
            </a:r>
          </a:p>
          <a:p>
            <a:pPr>
              <a:buNone/>
            </a:pPr>
            <a:endParaRPr lang="en-US" sz="1100" dirty="0" smtClean="0">
              <a:solidFill>
                <a:srgbClr val="00B050"/>
              </a:solidFill>
            </a:endParaRPr>
          </a:p>
          <a:p>
            <a:pPr>
              <a:buNone/>
            </a:pPr>
            <a:r>
              <a:rPr lang="en-US" sz="1100" dirty="0" smtClean="0">
                <a:solidFill>
                  <a:srgbClr val="00B050"/>
                </a:solidFill>
              </a:rPr>
              <a:t>        return </a:t>
            </a:r>
            <a:r>
              <a:rPr lang="en-US" sz="1100" dirty="0" err="1" smtClean="0">
                <a:solidFill>
                  <a:srgbClr val="00B050"/>
                </a:solidFill>
              </a:rPr>
              <a:t>super.onOptionsItemSelected</a:t>
            </a:r>
            <a:r>
              <a:rPr lang="en-US" sz="1100" dirty="0" smtClean="0">
                <a:solidFill>
                  <a:srgbClr val="00B050"/>
                </a:solidFill>
              </a:rPr>
              <a:t>(item);</a:t>
            </a:r>
          </a:p>
          <a:p>
            <a:pPr>
              <a:buNone/>
            </a:pPr>
            <a:r>
              <a:rPr lang="en-US" sz="1100" dirty="0" smtClean="0">
                <a:solidFill>
                  <a:srgbClr val="00B050"/>
                </a:solidFill>
              </a:rPr>
              <a:t>    }</a:t>
            </a:r>
          </a:p>
          <a:p>
            <a:pPr>
              <a:buNone/>
            </a:pPr>
            <a:r>
              <a:rPr lang="en-US" sz="1100" dirty="0" smtClean="0">
                <a:solidFill>
                  <a:srgbClr val="00B050"/>
                </a:solidFill>
              </a:rPr>
              <a:t>}</a:t>
            </a:r>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and elsewhere</a:t>
            </a:r>
          </a:p>
          <a:p>
            <a:endParaRPr lang="en-US" sz="1200" dirty="0" smtClean="0"/>
          </a:p>
          <a:p>
            <a:r>
              <a:rPr lang="en-US" sz="1200" i="1" dirty="0" smtClean="0"/>
              <a:t>/* AUTO-GENERATED FILE. DO NOT MODIFY.</a:t>
            </a:r>
            <a:br>
              <a:rPr lang="en-US" sz="1200" i="1" dirty="0" smtClean="0"/>
            </a:br>
            <a:r>
              <a:rPr lang="en-US" sz="1200" i="1" dirty="0" smtClean="0"/>
              <a:t>*</a:t>
            </a:r>
            <a:br>
              <a:rPr lang="en-US" sz="1200" i="1" dirty="0" smtClean="0"/>
            </a:br>
            <a:r>
              <a:rPr lang="en-US" sz="1200" i="1" dirty="0" smtClean="0"/>
              <a:t>* This class was automatically generated by the</a:t>
            </a:r>
            <a:br>
              <a:rPr lang="en-US" sz="1200" i="1" dirty="0" smtClean="0"/>
            </a:br>
            <a:r>
              <a:rPr lang="en-US" sz="1200" i="1" dirty="0" smtClean="0"/>
              <a:t>* </a:t>
            </a:r>
            <a:r>
              <a:rPr lang="en-US" sz="1200" i="1" dirty="0" err="1" smtClean="0"/>
              <a:t>aapt</a:t>
            </a:r>
            <a:r>
              <a:rPr lang="en-US" sz="1200" i="1" dirty="0" smtClean="0"/>
              <a:t> tool from the resource data it found. It</a:t>
            </a:r>
            <a:br>
              <a:rPr lang="en-US" sz="1200" i="1" dirty="0" smtClean="0"/>
            </a:br>
            <a:r>
              <a:rPr lang="en-US" sz="1200" i="1" dirty="0" smtClean="0"/>
              <a:t>* should not be modified by hand.</a:t>
            </a:r>
            <a:br>
              <a:rPr lang="en-US" sz="1200" i="1" dirty="0" smtClean="0"/>
            </a:br>
            <a:r>
              <a:rPr lang="en-US" sz="1200" i="1" dirty="0" smtClean="0"/>
              <a:t>*/</a:t>
            </a:r>
            <a:br>
              <a:rPr lang="en-US" sz="1200" i="1" dirty="0" smtClean="0"/>
            </a:br>
            <a:r>
              <a:rPr lang="en-US" sz="1200" i="1" dirty="0" smtClean="0"/>
              <a:t/>
            </a:r>
            <a:br>
              <a:rPr lang="en-US" sz="1200" i="1" dirty="0" smtClean="0"/>
            </a:br>
            <a:r>
              <a:rPr lang="en-US" sz="1200" b="1" dirty="0" smtClean="0">
                <a:solidFill>
                  <a:srgbClr val="00B050"/>
                </a:solidFill>
              </a:rPr>
              <a:t>package </a:t>
            </a:r>
            <a:r>
              <a:rPr lang="en-US" sz="1200" dirty="0" err="1" smtClean="0">
                <a:solidFill>
                  <a:srgbClr val="00B050"/>
                </a:solidFill>
              </a:rPr>
              <a:t>com.example.helloworld</a:t>
            </a:r>
            <a:r>
              <a:rPr lang="en-US" sz="1200" dirty="0" smtClean="0">
                <a:solidFill>
                  <a:srgbClr val="00B050"/>
                </a:solidFill>
              </a:rPr>
              <a:t>;</a:t>
            </a:r>
            <a:br>
              <a:rPr lang="en-US" sz="1200" dirty="0" smtClean="0">
                <a:solidFill>
                  <a:srgbClr val="00B050"/>
                </a:solidFill>
              </a:rPr>
            </a:br>
            <a:r>
              <a:rPr lang="en-US" sz="1200" dirty="0" smtClean="0">
                <a:solidFill>
                  <a:srgbClr val="00B050"/>
                </a:solidFill>
              </a:rPr>
              <a:t/>
            </a:r>
            <a:br>
              <a:rPr lang="en-US" sz="1200" dirty="0" smtClean="0">
                <a:solidFill>
                  <a:srgbClr val="00B050"/>
                </a:solidFill>
              </a:rPr>
            </a:br>
            <a:r>
              <a:rPr lang="en-US" sz="1200" b="1" dirty="0" smtClean="0">
                <a:solidFill>
                  <a:srgbClr val="00B050"/>
                </a:solidFill>
              </a:rPr>
              <a:t>public final class </a:t>
            </a:r>
            <a:r>
              <a:rPr lang="en-US" sz="1200" dirty="0" smtClean="0">
                <a:solidFill>
                  <a:srgbClr val="00B050"/>
                </a:solidFill>
              </a:rPr>
              <a:t>R {</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anim</a:t>
            </a:r>
            <a:r>
              <a:rPr lang="en-US" sz="1200" dirty="0" smtClean="0">
                <a:solidFill>
                  <a:srgbClr val="00B050"/>
                </a:solidFill>
              </a:rPr>
              <a:t> {</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abc_fade_in</a:t>
            </a:r>
            <a:r>
              <a:rPr lang="en-US" sz="1200" dirty="0" smtClean="0">
                <a:solidFill>
                  <a:srgbClr val="00B050"/>
                </a:solidFill>
              </a:rPr>
              <a:t>=0x7f050000;</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abc_fade_out</a:t>
            </a:r>
            <a:r>
              <a:rPr lang="en-US" sz="1200" dirty="0" smtClean="0">
                <a:solidFill>
                  <a:srgbClr val="00B050"/>
                </a:solidFill>
              </a:rPr>
              <a:t>=0x7f050001;</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abc_grow_fade_in_from_bottom</a:t>
            </a:r>
            <a:r>
              <a:rPr lang="en-US" sz="1200" dirty="0" smtClean="0">
                <a:solidFill>
                  <a:srgbClr val="00B050"/>
                </a:solidFill>
              </a:rPr>
              <a:t>=0x7f050002;</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abc_popup_enter</a:t>
            </a:r>
            <a:r>
              <a:rPr lang="en-US" sz="1200" dirty="0" smtClean="0">
                <a:solidFill>
                  <a:srgbClr val="00B050"/>
                </a:solidFill>
              </a:rPr>
              <a:t>=0x7f050003;</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abc_popup_exit</a:t>
            </a:r>
            <a:r>
              <a:rPr lang="en-US" sz="1200" dirty="0" smtClean="0">
                <a:solidFill>
                  <a:srgbClr val="00B050"/>
                </a:solidFill>
              </a:rPr>
              <a:t>=0x7f050004;</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abc_shrink_fade_out_from_bottom</a:t>
            </a:r>
            <a:r>
              <a:rPr lang="en-US" sz="1200" dirty="0" smtClean="0">
                <a:solidFill>
                  <a:srgbClr val="00B050"/>
                </a:solidFill>
              </a:rPr>
              <a:t>=0x7f050005;</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abc_slide_in_bottom</a:t>
            </a:r>
            <a:r>
              <a:rPr lang="en-US" sz="1200" dirty="0" smtClean="0">
                <a:solidFill>
                  <a:srgbClr val="00B050"/>
                </a:solidFill>
              </a:rPr>
              <a:t>=0x7f050006;</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abc_slide_in_top</a:t>
            </a:r>
            <a:r>
              <a:rPr lang="en-US" sz="1200" dirty="0" smtClean="0">
                <a:solidFill>
                  <a:srgbClr val="00B050"/>
                </a:solidFill>
              </a:rPr>
              <a:t>=0x7f050007;</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abc_slide_out_bottom</a:t>
            </a:r>
            <a:r>
              <a:rPr lang="en-US" sz="1200" dirty="0" smtClean="0">
                <a:solidFill>
                  <a:srgbClr val="00B050"/>
                </a:solidFill>
              </a:rPr>
              <a:t>=0x7f050008;</a:t>
            </a:r>
            <a:br>
              <a:rPr lang="en-US" sz="1200" dirty="0" smtClean="0">
                <a:solidFill>
                  <a:srgbClr val="00B050"/>
                </a:solidFill>
              </a:rPr>
            </a:br>
            <a:r>
              <a:rPr lang="en-US" sz="1200" b="1" dirty="0" smtClean="0">
                <a:solidFill>
                  <a:srgbClr val="00B050"/>
                </a:solidFill>
              </a:rPr>
              <a:t>public static final </a:t>
            </a:r>
            <a:r>
              <a:rPr lang="en-US" sz="1200" b="1" dirty="0" err="1" smtClean="0">
                <a:solidFill>
                  <a:srgbClr val="00B050"/>
                </a:solidFill>
              </a:rPr>
              <a:t>int</a:t>
            </a:r>
            <a:r>
              <a:rPr lang="en-US" sz="1200" b="1" dirty="0" smtClean="0">
                <a:solidFill>
                  <a:srgbClr val="00B050"/>
                </a:solidFill>
              </a:rPr>
              <a:t> </a:t>
            </a:r>
            <a:r>
              <a:rPr lang="en-US" sz="1200" b="1" i="1" dirty="0" err="1" smtClean="0">
                <a:solidFill>
                  <a:srgbClr val="00B050"/>
                </a:solidFill>
              </a:rPr>
              <a:t>abc_slide_out_top</a:t>
            </a:r>
            <a:r>
              <a:rPr lang="en-US" sz="1200" dirty="0" smtClean="0">
                <a:solidFill>
                  <a:srgbClr val="00B050"/>
                </a:solidFill>
              </a:rPr>
              <a:t>=0x7f050009;</a:t>
            </a:r>
            <a:br>
              <a:rPr lang="en-US" sz="1200" dirty="0" smtClean="0">
                <a:solidFill>
                  <a:srgbClr val="00B050"/>
                </a:solidFill>
              </a:rPr>
            </a:br>
            <a:r>
              <a:rPr lang="en-US" sz="1200" dirty="0" smtClean="0">
                <a:solidFill>
                  <a:srgbClr val="00B050"/>
                </a:solidFill>
              </a:rPr>
              <a:t>}</a:t>
            </a:r>
            <a:br>
              <a:rPr lang="en-US" sz="1200" dirty="0" smtClean="0">
                <a:solidFill>
                  <a:srgbClr val="00B050"/>
                </a:solidFill>
              </a:rPr>
            </a:br>
            <a:r>
              <a:rPr lang="en-US" sz="1200" b="1" dirty="0" smtClean="0">
                <a:solidFill>
                  <a:srgbClr val="00B050"/>
                </a:solidFill>
              </a:rPr>
              <a:t>public static final class </a:t>
            </a:r>
            <a:r>
              <a:rPr lang="en-US" sz="1200" dirty="0" err="1" smtClean="0">
                <a:solidFill>
                  <a:srgbClr val="00B050"/>
                </a:solidFill>
              </a:rPr>
              <a:t>attr</a:t>
            </a:r>
            <a:r>
              <a:rPr lang="en-US" sz="1200" dirty="0" smtClean="0">
                <a:solidFill>
                  <a:srgbClr val="00B050"/>
                </a:solidFill>
              </a:rPr>
              <a:t> {</a:t>
            </a:r>
            <a:br>
              <a:rPr lang="en-US" sz="1200" dirty="0" smtClean="0">
                <a:solidFill>
                  <a:srgbClr val="00B050"/>
                </a:solidFill>
              </a:rPr>
            </a:br>
            <a:r>
              <a:rPr lang="en-US" sz="1200" i="1" dirty="0" smtClean="0">
                <a:solidFill>
                  <a:srgbClr val="00B050"/>
                </a:solidFill>
              </a:rPr>
              <a:t>/** &lt;p&gt;Must be a reference to another resource,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br>
              <a:rPr lang="en-US" sz="1200" i="1" dirty="0" smtClean="0">
                <a:solidFill>
                  <a:srgbClr val="00B050"/>
                </a:solidFill>
              </a:rPr>
            </a:br>
            <a:r>
              <a:rPr lang="en-US" sz="1200" i="1" dirty="0" smtClean="0">
                <a:solidFill>
                  <a:srgbClr val="00B050"/>
                </a:solidFill>
              </a:rPr>
              <a:t>or to a theme attribute in the form "&lt;code&gt;?[&lt;</a:t>
            </a:r>
            <a:r>
              <a:rPr lang="en-US" sz="1200" i="1" dirty="0" err="1" smtClean="0">
                <a:solidFill>
                  <a:srgbClr val="00B050"/>
                </a:solidFill>
              </a:rPr>
              <a:t>i</a:t>
            </a:r>
            <a:r>
              <a:rPr lang="en-US" sz="1200" i="1" dirty="0" smtClean="0">
                <a:solidFill>
                  <a:srgbClr val="00B050"/>
                </a:solidFill>
              </a:rPr>
              <a:t>&gt;package&lt;/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&gt;type&lt;/</a:t>
            </a:r>
            <a:r>
              <a:rPr lang="en-US" sz="1200" i="1" dirty="0" err="1" smtClean="0">
                <a:solidFill>
                  <a:srgbClr val="00B050"/>
                </a:solidFill>
              </a:rPr>
              <a:t>i</a:t>
            </a:r>
            <a:r>
              <a:rPr lang="en-US" sz="1200" i="1" dirty="0" smtClean="0">
                <a:solidFill>
                  <a:srgbClr val="00B050"/>
                </a:solidFill>
              </a:rPr>
              <a:t>&gt;:]&lt;</a:t>
            </a:r>
            <a:r>
              <a:rPr lang="en-US" sz="1200" i="1" dirty="0" err="1" smtClean="0">
                <a:solidFill>
                  <a:srgbClr val="00B050"/>
                </a:solidFill>
              </a:rPr>
              <a:t>i</a:t>
            </a:r>
            <a:r>
              <a:rPr lang="en-US" sz="1200" i="1" dirty="0" smtClean="0">
                <a:solidFill>
                  <a:srgbClr val="00B050"/>
                </a:solidFill>
              </a:rPr>
              <a:t>&gt;name&lt;/</a:t>
            </a:r>
            <a:r>
              <a:rPr lang="en-US" sz="1200" i="1" dirty="0" err="1" smtClean="0">
                <a:solidFill>
                  <a:srgbClr val="00B050"/>
                </a:solidFill>
              </a:rPr>
              <a:t>i</a:t>
            </a:r>
            <a:r>
              <a:rPr lang="en-US" sz="1200" i="1" dirty="0" smtClean="0">
                <a:solidFill>
                  <a:srgbClr val="00B050"/>
                </a:solidFill>
              </a:rPr>
              <a:t>&gt;&lt;/code&gt;".</a:t>
            </a:r>
            <a:endParaRPr lang="en-US" sz="1200" dirty="0" smtClean="0">
              <a:solidFill>
                <a:srgbClr val="00B050"/>
              </a:solidFill>
            </a:endParaRPr>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400" b="1" dirty="0" smtClean="0">
                <a:solidFill>
                  <a:srgbClr val="002060"/>
                </a:solidFill>
              </a:rPr>
              <a:t>3   -   res/layout/</a:t>
            </a:r>
            <a:r>
              <a:rPr lang="en-US" sz="2400" b="1" dirty="0" err="1" smtClean="0">
                <a:solidFill>
                  <a:srgbClr val="002060"/>
                </a:solidFill>
              </a:rPr>
              <a:t>activity_main.xml</a:t>
            </a:r>
            <a:endParaRPr lang="en-US" sz="24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 </a:t>
            </a:r>
            <a:r>
              <a:rPr lang="en-US" sz="1200" dirty="0" err="1" smtClean="0">
                <a:solidFill>
                  <a:srgbClr val="00B050"/>
                </a:solidFill>
              </a:rPr>
              <a:t>xmlns:android</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a:t>
            </a:r>
            <a:r>
              <a:rPr lang="en-US" sz="1200" dirty="0" err="1" smtClean="0">
                <a:solidFill>
                  <a:srgbClr val="00B050"/>
                </a:solidFill>
              </a:rPr>
              <a:t>apk</a:t>
            </a:r>
            <a:r>
              <a:rPr lang="en-US" sz="1200" dirty="0" smtClean="0">
                <a:solidFill>
                  <a:srgbClr val="00B050"/>
                </a:solidFill>
              </a:rPr>
              <a:t>/res/android"</a:t>
            </a:r>
          </a:p>
          <a:p>
            <a:pPr>
              <a:buNone/>
            </a:pPr>
            <a:r>
              <a:rPr lang="en-US" sz="1200" dirty="0" smtClean="0">
                <a:solidFill>
                  <a:srgbClr val="00B050"/>
                </a:solidFill>
              </a:rPr>
              <a:t>    </a:t>
            </a:r>
            <a:r>
              <a:rPr lang="en-US" sz="1200" dirty="0" err="1" smtClean="0">
                <a:solidFill>
                  <a:srgbClr val="00B050"/>
                </a:solidFill>
              </a:rPr>
              <a:t>xmlns:tools</a:t>
            </a:r>
            <a:r>
              <a:rPr lang="en-US" sz="1200" dirty="0" smtClean="0">
                <a:solidFill>
                  <a:srgbClr val="00B050"/>
                </a:solidFill>
              </a:rPr>
              <a:t>="http://</a:t>
            </a:r>
            <a:r>
              <a:rPr lang="en-US" sz="1200" dirty="0" err="1" smtClean="0">
                <a:solidFill>
                  <a:srgbClr val="00B050"/>
                </a:solidFill>
              </a:rPr>
              <a:t>schemas.android.com</a:t>
            </a:r>
            <a:r>
              <a:rPr lang="en-US" sz="1200" dirty="0" smtClean="0">
                <a:solidFill>
                  <a:srgbClr val="00B050"/>
                </a:solidFill>
              </a:rPr>
              <a:t>/tools"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match_parent</a:t>
            </a:r>
            <a:r>
              <a:rPr lang="en-US" sz="1200" dirty="0" smtClean="0">
                <a:solidFill>
                  <a:srgbClr val="00B050"/>
                </a:solidFill>
              </a:rPr>
              <a:t>" </a:t>
            </a:r>
            <a:r>
              <a:rPr lang="en-US" sz="1200" dirty="0" err="1" smtClean="0">
                <a:solidFill>
                  <a:srgbClr val="00B050"/>
                </a:solidFill>
              </a:rPr>
              <a:t>android:paddingLeft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android:paddingRight</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activity_horizontal_margin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android:paddingTop</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android:paddingBottom</a:t>
            </a:r>
            <a:r>
              <a:rPr lang="en-US" sz="1200" dirty="0" smtClean="0">
                <a:solidFill>
                  <a:srgbClr val="00B050"/>
                </a:solidFill>
              </a:rPr>
              <a:t>="@</a:t>
            </a:r>
            <a:r>
              <a:rPr lang="en-US" sz="1200" dirty="0" err="1" smtClean="0">
                <a:solidFill>
                  <a:srgbClr val="00B050"/>
                </a:solidFill>
              </a:rPr>
              <a:t>dimen</a:t>
            </a:r>
            <a:r>
              <a:rPr lang="en-US" sz="1200" dirty="0" smtClean="0">
                <a:solidFill>
                  <a:srgbClr val="00B050"/>
                </a:solidFill>
              </a:rPr>
              <a:t>/</a:t>
            </a:r>
            <a:r>
              <a:rPr lang="en-US" sz="1200" dirty="0" err="1" smtClean="0">
                <a:solidFill>
                  <a:srgbClr val="00B050"/>
                </a:solidFill>
              </a:rPr>
              <a:t>activity_vertical_margin</a:t>
            </a:r>
            <a:r>
              <a:rPr lang="en-US" sz="1200" dirty="0" smtClean="0">
                <a:solidFill>
                  <a:srgbClr val="00B050"/>
                </a:solidFill>
              </a:rPr>
              <a:t>" </a:t>
            </a:r>
            <a:r>
              <a:rPr lang="en-US" sz="1200" dirty="0" err="1" smtClean="0">
                <a:solidFill>
                  <a:srgbClr val="00B050"/>
                </a:solidFill>
              </a:rPr>
              <a:t>tools:context</a:t>
            </a:r>
            <a:r>
              <a:rPr lang="en-US" sz="1200" dirty="0" smtClean="0">
                <a:solidFill>
                  <a:srgbClr val="00B050"/>
                </a:solidFill>
              </a:rPr>
              <a:t>=".</a:t>
            </a:r>
            <a:r>
              <a:rPr lang="en-US" sz="1200" dirty="0" err="1" smtClean="0">
                <a:solidFill>
                  <a:srgbClr val="00B050"/>
                </a:solidFill>
              </a:rPr>
              <a:t>MainActivity</a:t>
            </a:r>
            <a:r>
              <a:rPr lang="en-US" sz="1200" dirty="0" smtClean="0">
                <a:solidFill>
                  <a:srgbClr val="00B050"/>
                </a:solidFill>
              </a:rPr>
              <a:t>"&gt;</a:t>
            </a:r>
          </a:p>
          <a:p>
            <a:pPr>
              <a:buNone/>
            </a:pPr>
            <a:endParaRPr lang="en-US" sz="1200" dirty="0" smtClean="0">
              <a:solidFill>
                <a:srgbClr val="00B050"/>
              </a:solidFill>
            </a:endParaRPr>
          </a:p>
          <a:p>
            <a:pPr>
              <a:buNone/>
            </a:pPr>
            <a:r>
              <a:rPr lang="en-US" sz="1200" dirty="0" smtClean="0">
                <a:solidFill>
                  <a:srgbClr val="00B050"/>
                </a:solidFill>
              </a:rPr>
              <a:t>    &lt;</a:t>
            </a:r>
            <a:r>
              <a:rPr lang="en-US" sz="1200" dirty="0" err="1" smtClean="0">
                <a:solidFill>
                  <a:srgbClr val="00B050"/>
                </a:solidFill>
              </a:rPr>
              <a:t>TextView</a:t>
            </a: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="@string/</a:t>
            </a:r>
            <a:r>
              <a:rPr lang="en-US" sz="1200" dirty="0" err="1" smtClean="0">
                <a:solidFill>
                  <a:srgbClr val="00B050"/>
                </a:solidFill>
              </a:rPr>
              <a:t>hello_world</a:t>
            </a: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 /&gt;</a:t>
            </a:r>
          </a:p>
          <a:p>
            <a:pPr>
              <a:buNone/>
            </a:pPr>
            <a:endParaRPr lang="en-US" sz="1200" dirty="0" smtClean="0">
              <a:solidFill>
                <a:srgbClr val="00B050"/>
              </a:solidFill>
            </a:endParaRPr>
          </a:p>
          <a:p>
            <a:pPr>
              <a:buNone/>
            </a:pPr>
            <a:r>
              <a:rPr lang="en-US" sz="1200" dirty="0" smtClean="0">
                <a:solidFill>
                  <a:srgbClr val="00B050"/>
                </a:solidFill>
              </a:rPr>
              <a:t>    &lt;Button</a:t>
            </a:r>
          </a:p>
          <a:p>
            <a:pPr>
              <a:buNone/>
            </a:pPr>
            <a:r>
              <a:rPr lang="en-US" sz="1200" dirty="0" smtClean="0">
                <a:solidFill>
                  <a:srgbClr val="00B050"/>
                </a:solidFill>
              </a:rPr>
              <a:t>        </a:t>
            </a:r>
            <a:r>
              <a:rPr lang="en-US" sz="1200" dirty="0" err="1" smtClean="0">
                <a:solidFill>
                  <a:srgbClr val="00B050"/>
                </a:solidFill>
              </a:rPr>
              <a:t>android:layout_width</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android:layout_height</a:t>
            </a:r>
            <a:r>
              <a:rPr lang="en-US" sz="1200" dirty="0" smtClean="0">
                <a:solidFill>
                  <a:srgbClr val="00B050"/>
                </a:solidFill>
              </a:rPr>
              <a:t>="</a:t>
            </a:r>
            <a:r>
              <a:rPr lang="en-US" sz="1200" dirty="0" err="1" smtClean="0">
                <a:solidFill>
                  <a:srgbClr val="00B050"/>
                </a:solidFill>
              </a:rPr>
              <a:t>wrap_content</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android:text</a:t>
            </a:r>
            <a:r>
              <a:rPr lang="en-US" sz="1200" dirty="0" smtClean="0">
                <a:solidFill>
                  <a:srgbClr val="00B050"/>
                </a:solidFill>
              </a:rPr>
              <a:t>="Submit"</a:t>
            </a:r>
          </a:p>
          <a:p>
            <a:pPr>
              <a:buNone/>
            </a:pPr>
            <a:r>
              <a:rPr lang="en-US" sz="1200" dirty="0" smtClean="0">
                <a:solidFill>
                  <a:srgbClr val="00B050"/>
                </a:solidFill>
              </a:rPr>
              <a:t>        </a:t>
            </a:r>
            <a:r>
              <a:rPr lang="en-US" sz="1200" dirty="0" err="1" smtClean="0">
                <a:solidFill>
                  <a:srgbClr val="00B050"/>
                </a:solidFill>
              </a:rPr>
              <a:t>android:id</a:t>
            </a:r>
            <a:r>
              <a:rPr lang="en-US" sz="1200" dirty="0" smtClean="0">
                <a:solidFill>
                  <a:srgbClr val="00B050"/>
                </a:solidFill>
              </a:rPr>
              <a:t>="@+id/button"</a:t>
            </a:r>
          </a:p>
          <a:p>
            <a:pPr>
              <a:buNone/>
            </a:pPr>
            <a:r>
              <a:rPr lang="en-US" sz="1200" dirty="0" smtClean="0">
                <a:solidFill>
                  <a:srgbClr val="00B050"/>
                </a:solidFill>
              </a:rPr>
              <a:t>        </a:t>
            </a:r>
            <a:r>
              <a:rPr lang="en-US" sz="1200" dirty="0" err="1" smtClean="0">
                <a:solidFill>
                  <a:srgbClr val="00B050"/>
                </a:solidFill>
              </a:rPr>
              <a:t>android:layout_below</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android:layout_toRightOf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android:layout_toEndOf</a:t>
            </a:r>
            <a:r>
              <a:rPr lang="en-US" sz="1200" dirty="0" smtClean="0">
                <a:solidFill>
                  <a:srgbClr val="00B050"/>
                </a:solidFill>
              </a:rPr>
              <a:t>="@+id/</a:t>
            </a:r>
            <a:r>
              <a:rPr lang="en-US" sz="1200" dirty="0" err="1" smtClean="0">
                <a:solidFill>
                  <a:srgbClr val="00B050"/>
                </a:solidFill>
              </a:rPr>
              <a:t>textView</a:t>
            </a:r>
            <a:r>
              <a:rPr lang="en-US" sz="1200" dirty="0" smtClean="0">
                <a:solidFill>
                  <a:srgbClr val="00B050"/>
                </a:solidFill>
              </a:rPr>
              <a:t>"</a:t>
            </a:r>
          </a:p>
          <a:p>
            <a:pPr>
              <a:buNone/>
            </a:pPr>
            <a:r>
              <a:rPr lang="en-US" sz="1200" dirty="0" smtClean="0">
                <a:solidFill>
                  <a:srgbClr val="00B050"/>
                </a:solidFill>
              </a:rPr>
              <a:t>        </a:t>
            </a:r>
            <a:r>
              <a:rPr lang="en-US" sz="1200" dirty="0" err="1" smtClean="0">
                <a:solidFill>
                  <a:srgbClr val="00B050"/>
                </a:solidFill>
              </a:rPr>
              <a:t>android:layout_marginTop</a:t>
            </a:r>
            <a:r>
              <a:rPr lang="en-US" sz="1200" dirty="0" smtClean="0">
                <a:solidFill>
                  <a:srgbClr val="00B050"/>
                </a:solidFill>
              </a:rPr>
              <a:t>="68dp" /&gt;</a:t>
            </a:r>
          </a:p>
          <a:p>
            <a:pPr>
              <a:buNone/>
            </a:pPr>
            <a:endParaRPr lang="en-US" sz="1200" dirty="0" smtClean="0">
              <a:solidFill>
                <a:srgbClr val="00B050"/>
              </a:solidFill>
            </a:endParaRPr>
          </a:p>
          <a:p>
            <a:pPr>
              <a:buNone/>
            </a:pPr>
            <a:r>
              <a:rPr lang="en-US" sz="1200" dirty="0" smtClean="0">
                <a:solidFill>
                  <a:srgbClr val="00B050"/>
                </a:solidFill>
              </a:rPr>
              <a:t>&lt;/</a:t>
            </a:r>
            <a:r>
              <a:rPr lang="en-US" sz="1200" dirty="0" err="1" smtClean="0">
                <a:solidFill>
                  <a:srgbClr val="00B050"/>
                </a:solidFill>
              </a:rPr>
              <a:t>RelativeLayout</a:t>
            </a:r>
            <a:r>
              <a:rPr lang="en-US" sz="1200" dirty="0" smtClean="0">
                <a:solidFill>
                  <a:srgbClr val="00B050"/>
                </a:solidFill>
              </a:rPr>
              <a:t>&gt;</a:t>
            </a:r>
            <a:endParaRPr lang="en-US" sz="1200" dirty="0">
              <a:solidFill>
                <a:srgbClr val="00B050"/>
              </a:solidFill>
            </a:endParaRPr>
          </a:p>
        </p:txBody>
      </p:sp>
    </p:spTree>
    <p:extLst>
      <p:ext uri="{BB962C8B-B14F-4D97-AF65-F5344CB8AC3E}">
        <p14:creationId xmlns:p14="http://schemas.microsoft.com/office/powerpoint/2010/main" val="1609446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400" b="1" dirty="0" smtClean="0">
                <a:solidFill>
                  <a:srgbClr val="002060"/>
                </a:solidFill>
              </a:rPr>
              <a:t>3 contd.   -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Autofit/>
          </a:bodyPr>
          <a:lstStyle/>
          <a:p>
            <a:r>
              <a:rPr lang="en-US" sz="2400" b="1" dirty="0" smtClean="0">
                <a:solidFill>
                  <a:srgbClr val="002060"/>
                </a:solidFill>
              </a:rPr>
              <a:t>3  </a:t>
            </a:r>
            <a:r>
              <a:rPr lang="en-US" sz="2400" b="1" dirty="0" err="1" smtClean="0">
                <a:solidFill>
                  <a:srgbClr val="002060"/>
                </a:solidFill>
              </a:rPr>
              <a:t>Contd</a:t>
            </a:r>
            <a:r>
              <a:rPr lang="en-US" sz="2400" b="1" dirty="0" smtClean="0">
                <a:solidFill>
                  <a:srgbClr val="002060"/>
                </a:solidFill>
              </a:rPr>
              <a:t>  -  Available Layouts</a:t>
            </a:r>
            <a:endParaRPr lang="en-US" sz="24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400" b="1" smtClean="0">
                <a:solidFill>
                  <a:srgbClr val="002060"/>
                </a:solidFill>
              </a:rPr>
              <a:t>3  Layout and Available Widgets</a:t>
            </a:r>
            <a:endParaRPr lang="en-US" sz="24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Autofit/>
          </a:bodyPr>
          <a:lstStyle/>
          <a:p>
            <a:r>
              <a:rPr lang="en-US" sz="2400" dirty="0" smtClean="0">
                <a:solidFill>
                  <a:srgbClr val="002060"/>
                </a:solidFill>
              </a:rPr>
              <a:t>4    -   res/values/</a:t>
            </a:r>
            <a:r>
              <a:rPr lang="en-US" sz="2400" b="1" dirty="0" err="1" smtClean="0">
                <a:solidFill>
                  <a:srgbClr val="002060"/>
                </a:solidFill>
              </a:rPr>
              <a:t>strings.xml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Autofit/>
          </a:bodyPr>
          <a:lstStyle/>
          <a:p>
            <a:r>
              <a:rPr lang="en-US" sz="2400" b="1" smtClean="0">
                <a:solidFill>
                  <a:srgbClr val="002060"/>
                </a:solidFill>
              </a:rPr>
              <a:t>5  -  </a:t>
            </a:r>
            <a:r>
              <a:rPr lang="en-US" sz="2400" b="1" dirty="0" err="1" smtClean="0">
                <a:solidFill>
                  <a:srgbClr val="002060"/>
                </a:solidFill>
              </a:rPr>
              <a:t>AndroidManifest.xml</a:t>
            </a:r>
            <a:endParaRPr lang="en-US" sz="24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8669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Autofit/>
          </a:bodyPr>
          <a:lstStyle/>
          <a:p>
            <a:r>
              <a:rPr lang="en-US" sz="2400" b="1" dirty="0" smtClean="0">
                <a:solidFill>
                  <a:srgbClr val="002060"/>
                </a:solidFill>
              </a:rPr>
              <a:t>5 </a:t>
            </a:r>
            <a:r>
              <a:rPr lang="en-US" sz="2400" b="1" dirty="0" err="1" smtClean="0">
                <a:solidFill>
                  <a:srgbClr val="002060"/>
                </a:solidFill>
              </a:rPr>
              <a:t>contd</a:t>
            </a:r>
            <a:r>
              <a:rPr lang="en-US" sz="2400" b="1" dirty="0" smtClean="0">
                <a:solidFill>
                  <a:srgbClr val="002060"/>
                </a:solidFill>
              </a:rPr>
              <a:t>   -  </a:t>
            </a:r>
            <a:r>
              <a:rPr lang="en-US" sz="2400" b="1" dirty="0" err="1" smtClean="0">
                <a:solidFill>
                  <a:srgbClr val="002060"/>
                </a:solidFill>
              </a:rPr>
              <a:t>AndroidManifest.xml</a:t>
            </a:r>
            <a:endParaRPr lang="en-US" sz="24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602396" cy="400110"/>
          </a:xfrm>
          <a:prstGeom prst="rect">
            <a:avLst/>
          </a:prstGeom>
          <a:noFill/>
        </p:spPr>
        <p:txBody>
          <a:bodyPr wrap="none" rtlCol="0">
            <a:spAutoFit/>
          </a:bodyPr>
          <a:lstStyle/>
          <a:p>
            <a:r>
              <a:rPr lang="en-US" sz="2000" b="1" dirty="0" smtClean="0"/>
              <a:t>Specify Activity to start with</a:t>
            </a:r>
            <a:endParaRPr lang="en-US" sz="2000" b="1" dirty="0"/>
          </a:p>
        </p:txBody>
      </p:sp>
      <p:sp>
        <p:nvSpPr>
          <p:cNvPr id="17" name="TextBox 16"/>
          <p:cNvSpPr txBox="1"/>
          <p:nvPr/>
        </p:nvSpPr>
        <p:spPr>
          <a:xfrm>
            <a:off x="0" y="1138535"/>
            <a:ext cx="8767272" cy="400110"/>
          </a:xfrm>
          <a:prstGeom prst="rect">
            <a:avLst/>
          </a:prstGeom>
          <a:noFill/>
        </p:spPr>
        <p:txBody>
          <a:bodyPr wrap="none" rtlCol="0">
            <a:spAutoFit/>
          </a:bodyPr>
          <a:lstStyle/>
          <a:p>
            <a:r>
              <a:rPr lang="en-US" sz="2000" b="1" dirty="0" smtClean="0"/>
              <a:t>All Activities that are part of application must be registered in Manifest</a:t>
            </a:r>
            <a:endParaRPr lang="en-US" sz="20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400" b="1" dirty="0" smtClean="0">
                <a:solidFill>
                  <a:srgbClr val="002060"/>
                </a:solidFill>
              </a:rPr>
              <a:t>Some other topics covered</a:t>
            </a:r>
            <a:endParaRPr lang="en-US" sz="2400" b="1" dirty="0">
              <a:solidFill>
                <a:srgbClr val="002060"/>
              </a:solidFill>
            </a:endParaRPr>
          </a:p>
        </p:txBody>
      </p:sp>
      <p:sp>
        <p:nvSpPr>
          <p:cNvPr id="3" name="Content Placeholder 2"/>
          <p:cNvSpPr>
            <a:spLocks noGrp="1"/>
          </p:cNvSpPr>
          <p:nvPr>
            <p:ph idx="1"/>
          </p:nvPr>
        </p:nvSpPr>
        <p:spPr>
          <a:xfrm>
            <a:off x="609600" y="1265237"/>
            <a:ext cx="7391400" cy="5211763"/>
          </a:xfrm>
        </p:spPr>
        <p:txBody>
          <a:bodyPr>
            <a:normAutofit lnSpcReduction="10000"/>
          </a:bodyPr>
          <a:lstStyle/>
          <a:p>
            <a:pPr lvl="1"/>
            <a:r>
              <a:rPr lang="en-US" sz="2000" dirty="0" err="1" smtClean="0"/>
              <a:t>onCreate</a:t>
            </a:r>
            <a:r>
              <a:rPr lang="en-US" sz="2000" dirty="0" smtClean="0"/>
              <a:t>()  in </a:t>
            </a:r>
            <a:r>
              <a:rPr lang="en-US" sz="2000" dirty="0" smtClean="0"/>
              <a:t>Activity</a:t>
            </a:r>
          </a:p>
          <a:p>
            <a:pPr lvl="1"/>
            <a:endParaRPr lang="en-US" sz="2000" dirty="0" smtClean="0"/>
          </a:p>
          <a:p>
            <a:pPr lvl="1"/>
            <a:r>
              <a:rPr lang="en-US" sz="2000" dirty="0" smtClean="0"/>
              <a:t>Adding Text and Changing Properties from Code</a:t>
            </a:r>
          </a:p>
          <a:p>
            <a:pPr lvl="1"/>
            <a:endParaRPr lang="en-US" sz="2000" dirty="0" smtClean="0"/>
          </a:p>
          <a:p>
            <a:pPr lvl="1"/>
            <a:r>
              <a:rPr lang="en-US" sz="2000" dirty="0" smtClean="0"/>
              <a:t>Use </a:t>
            </a:r>
            <a:r>
              <a:rPr lang="en-US" sz="2000" dirty="0" smtClean="0"/>
              <a:t>the log to v, d, </a:t>
            </a:r>
            <a:r>
              <a:rPr lang="en-US" sz="2000" dirty="0" err="1" smtClean="0"/>
              <a:t>i</a:t>
            </a:r>
            <a:r>
              <a:rPr lang="en-US" sz="2000" dirty="0" smtClean="0"/>
              <a:t>, w, e</a:t>
            </a:r>
          </a:p>
          <a:p>
            <a:pPr lvl="1">
              <a:buNone/>
            </a:pPr>
            <a:r>
              <a:rPr lang="en-US" sz="2000" dirty="0" smtClean="0"/>
              <a:t>    VERBOSE, DEBUG, INFO, WARN, ERROR</a:t>
            </a:r>
          </a:p>
          <a:p>
            <a:pPr lvl="1"/>
            <a:endParaRPr lang="en-US" sz="2000" dirty="0" smtClean="0"/>
          </a:p>
          <a:p>
            <a:pPr lvl="1"/>
            <a:r>
              <a:rPr lang="en-US" sz="2000" dirty="0" smtClean="0"/>
              <a:t>Create </a:t>
            </a:r>
            <a:r>
              <a:rPr lang="en-US" sz="2000" dirty="0" smtClean="0"/>
              <a:t>a TAG so we can filter</a:t>
            </a:r>
          </a:p>
          <a:p>
            <a:pPr lvl="1"/>
            <a:endParaRPr lang="en-US" sz="2000" dirty="0" smtClean="0"/>
          </a:p>
          <a:p>
            <a:pPr lvl="1"/>
            <a:r>
              <a:rPr lang="en-US" sz="2000" dirty="0" smtClean="0"/>
              <a:t>Toast </a:t>
            </a:r>
            <a:r>
              <a:rPr lang="en-US" sz="2000" dirty="0" smtClean="0"/>
              <a:t>a message</a:t>
            </a:r>
          </a:p>
          <a:p>
            <a:pPr lvl="1"/>
            <a:endParaRPr lang="en-US" sz="2000" dirty="0" smtClean="0"/>
          </a:p>
          <a:p>
            <a:pPr lvl="1"/>
            <a:r>
              <a:rPr lang="en-US" sz="2000" dirty="0" smtClean="0"/>
              <a:t>Debug </a:t>
            </a:r>
            <a:r>
              <a:rPr lang="en-US" sz="2000" dirty="0" err="1" smtClean="0"/>
              <a:t>BreakPoint</a:t>
            </a:r>
            <a:endParaRPr lang="en-US" sz="2000" dirty="0" smtClean="0"/>
          </a:p>
          <a:p>
            <a:pPr lvl="1"/>
            <a:endParaRPr lang="en-US" sz="2000" dirty="0" smtClean="0"/>
          </a:p>
          <a:p>
            <a:pPr lvl="1"/>
            <a:r>
              <a:rPr lang="en-US" sz="2000" dirty="0" err="1" smtClean="0"/>
              <a:t>ScreenShot</a:t>
            </a:r>
            <a:r>
              <a:rPr lang="en-US" sz="2000" dirty="0" smtClean="0"/>
              <a:t> </a:t>
            </a:r>
            <a:r>
              <a:rPr lang="en-US" sz="2000" dirty="0" smtClean="0"/>
              <a:t>of the APP</a:t>
            </a:r>
          </a:p>
          <a:p>
            <a:pPr lvl="1"/>
            <a:endParaRPr lang="en-US" sz="2000" dirty="0" smtClean="0"/>
          </a:p>
          <a:p>
            <a:pPr lvl="1"/>
            <a:r>
              <a:rPr lang="en-US" sz="2000" dirty="0" smtClean="0"/>
              <a:t>Adding </a:t>
            </a:r>
            <a:r>
              <a:rPr lang="en-US" sz="2000" dirty="0" smtClean="0"/>
              <a:t>component</a:t>
            </a:r>
          </a:p>
          <a:p>
            <a:pPr lvl="1"/>
            <a:endParaRPr lang="en-US" sz="2000" dirty="0" smtClean="0"/>
          </a:p>
          <a:p>
            <a:pPr lvl="1"/>
            <a:r>
              <a:rPr lang="en-US" sz="2000" dirty="0" smtClean="0"/>
              <a:t>Adding </a:t>
            </a:r>
            <a:r>
              <a:rPr lang="en-US" sz="2000" dirty="0" smtClean="0"/>
              <a:t>an Event and Setting Properties</a:t>
            </a:r>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rmAutofit/>
          </a:bodyPr>
          <a:lstStyle/>
          <a:p>
            <a:r>
              <a:rPr lang="en-US" sz="2000" b="1" smtClean="0">
                <a:solidFill>
                  <a:srgbClr val="002060"/>
                </a:solidFill>
              </a:rPr>
              <a:t>Understanding the Essence of </a:t>
            </a:r>
            <a:r>
              <a:rPr lang="en-US" sz="2000" b="1" dirty="0" smtClean="0">
                <a:solidFill>
                  <a:srgbClr val="002060"/>
                </a:solidFill>
              </a:rPr>
              <a:t>Lifecycle</a:t>
            </a:r>
            <a:endParaRPr lang="en-US" sz="20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000" dirty="0" smtClean="0"/>
              <a:t>Necessary to overload callback methods so you app behaves well:</a:t>
            </a:r>
          </a:p>
          <a:p>
            <a:pPr marL="742950" indent="-742950">
              <a:buNone/>
            </a:pPr>
            <a:endParaRPr lang="en-US" sz="2000" dirty="0" smtClean="0"/>
          </a:p>
          <a:p>
            <a:pPr marL="342900" indent="-342900"/>
            <a:r>
              <a:rPr lang="en-US" sz="2000" dirty="0" smtClean="0">
                <a:solidFill>
                  <a:srgbClr val="0070C0"/>
                </a:solidFill>
              </a:rPr>
              <a:t>App should not </a:t>
            </a:r>
            <a:r>
              <a:rPr lang="en-US" sz="2000" dirty="0">
                <a:solidFill>
                  <a:srgbClr val="0070C0"/>
                </a:solidFill>
              </a:rPr>
              <a:t>crash if the user receives a phone call or switches to another app while using your app</a:t>
            </a:r>
            <a:r>
              <a:rPr lang="en-US" sz="2000" dirty="0" smtClean="0">
                <a:solidFill>
                  <a:srgbClr val="0070C0"/>
                </a:solidFill>
              </a:rPr>
              <a:t>.</a:t>
            </a:r>
          </a:p>
          <a:p>
            <a:pPr marL="342900" indent="-342900"/>
            <a:endParaRPr lang="en-US" sz="2000" dirty="0">
              <a:solidFill>
                <a:srgbClr val="0070C0"/>
              </a:solidFill>
            </a:endParaRPr>
          </a:p>
          <a:p>
            <a:pPr marL="342900" indent="-342900"/>
            <a:r>
              <a:rPr lang="en-US" sz="2000" dirty="0" smtClean="0">
                <a:solidFill>
                  <a:srgbClr val="0070C0"/>
                </a:solidFill>
              </a:rPr>
              <a:t>App should not </a:t>
            </a:r>
            <a:r>
              <a:rPr lang="en-US" sz="2000" dirty="0">
                <a:solidFill>
                  <a:srgbClr val="0070C0"/>
                </a:solidFill>
              </a:rPr>
              <a:t>consume valuable system resources when the user is not actively using it.</a:t>
            </a:r>
          </a:p>
          <a:p>
            <a:pPr marL="342900" indent="-342900"/>
            <a:endParaRPr lang="en-US" sz="2000" dirty="0" smtClean="0"/>
          </a:p>
          <a:p>
            <a:pPr marL="342900" indent="-342900"/>
            <a:r>
              <a:rPr lang="en-US" sz="2000" dirty="0" smtClean="0"/>
              <a:t>App </a:t>
            </a:r>
            <a:r>
              <a:rPr lang="en-US" sz="2000" dirty="0" smtClean="0"/>
              <a:t>should not </a:t>
            </a:r>
            <a:r>
              <a:rPr lang="en-US" sz="2000" dirty="0"/>
              <a:t>lose the user's progress if they leave your app and return to it at a later time.</a:t>
            </a:r>
          </a:p>
          <a:p>
            <a:pPr marL="342900" indent="-342900"/>
            <a:endParaRPr lang="en-US" sz="2000" dirty="0" smtClean="0"/>
          </a:p>
          <a:p>
            <a:pPr marL="342900" indent="-342900"/>
            <a:r>
              <a:rPr lang="en-US" sz="2000" dirty="0" smtClean="0"/>
              <a:t>App </a:t>
            </a:r>
            <a:r>
              <a:rPr lang="en-US" sz="2000" dirty="0" smtClean="0"/>
              <a:t>should not </a:t>
            </a:r>
            <a:r>
              <a:rPr lang="en-US" sz="20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177800" y="5562600"/>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002060"/>
                </a:solidFill>
              </a:rPr>
              <a:t>Understanding Activity Stack</a:t>
            </a:r>
            <a:endParaRPr lang="en-US"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000" b="1" dirty="0" smtClean="0">
                <a:solidFill>
                  <a:srgbClr val="002060"/>
                </a:solidFill>
              </a:rPr>
              <a:t>Activity Stack</a:t>
            </a:r>
            <a:endParaRPr lang="en-US" sz="20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000" b="1" dirty="0" smtClean="0">
                <a:solidFill>
                  <a:srgbClr val="002060"/>
                </a:solidFill>
              </a:rPr>
              <a:t>Typical Game</a:t>
            </a:r>
            <a:endParaRPr lang="en-US" sz="20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400" b="1" dirty="0" smtClean="0">
                <a:solidFill>
                  <a:srgbClr val="002060"/>
                </a:solidFill>
              </a:rPr>
              <a:t>Starting Activities</a:t>
            </a:r>
            <a:endParaRPr lang="en-US" sz="2400" b="1" dirty="0">
              <a:solidFill>
                <a:srgbClr val="002060"/>
              </a:solidFill>
            </a:endParaRPr>
          </a:p>
        </p:txBody>
      </p:sp>
      <p:sp>
        <p:nvSpPr>
          <p:cNvPr id="3" name="Content Placeholder 2"/>
          <p:cNvSpPr>
            <a:spLocks noGrp="1"/>
          </p:cNvSpPr>
          <p:nvPr>
            <p:ph idx="1"/>
          </p:nvPr>
        </p:nvSpPr>
        <p:spPr>
          <a:xfrm>
            <a:off x="261903" y="1371600"/>
            <a:ext cx="8553527" cy="4992688"/>
          </a:xfrm>
        </p:spPr>
        <p:txBody>
          <a:bodyPr>
            <a:normAutofit/>
          </a:bodyPr>
          <a:lstStyle/>
          <a:p>
            <a:r>
              <a:rPr lang="en-US" sz="2000" dirty="0" smtClean="0"/>
              <a:t>Android applications don't start with a call to main(String[])</a:t>
            </a:r>
          </a:p>
          <a:p>
            <a:endParaRPr lang="en-US" sz="2000" dirty="0" smtClean="0"/>
          </a:p>
          <a:p>
            <a:r>
              <a:rPr lang="en-US" sz="2000" dirty="0" smtClean="0"/>
              <a:t>instead a series of callback methods are invoked </a:t>
            </a:r>
          </a:p>
          <a:p>
            <a:endParaRPr lang="en-US" sz="2000" dirty="0" smtClean="0"/>
          </a:p>
          <a:p>
            <a:r>
              <a:rPr lang="en-US" sz="2000" dirty="0" smtClean="0"/>
              <a:t>each corresponds to specific stage of the Activity / application lifecycle</a:t>
            </a:r>
          </a:p>
          <a:p>
            <a:endParaRPr lang="en-US" sz="2000" dirty="0" smtClean="0"/>
          </a:p>
          <a:p>
            <a:r>
              <a:rPr lang="en-US" sz="2000" dirty="0" smtClean="0"/>
              <a:t>callback methods also used to tear down Activity / application</a:t>
            </a:r>
            <a:endParaRPr lang="en-US" sz="2000" dirty="0"/>
          </a:p>
        </p:txBody>
      </p:sp>
    </p:spTree>
    <p:extLst>
      <p:ext uri="{BB962C8B-B14F-4D97-AF65-F5344CB8AC3E}">
        <p14:creationId xmlns:p14="http://schemas.microsoft.com/office/powerpoint/2010/main" val="2123016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000" b="1" dirty="0" smtClean="0">
                <a:solidFill>
                  <a:srgbClr val="002060"/>
                </a:solidFill>
              </a:rPr>
              <a:t>Simplified </a:t>
            </a:r>
            <a:r>
              <a:rPr lang="en-US" sz="2400" b="1" dirty="0" smtClean="0">
                <a:solidFill>
                  <a:srgbClr val="002060"/>
                </a:solidFill>
              </a:rPr>
              <a:t>Lifecycle</a:t>
            </a:r>
            <a:r>
              <a:rPr lang="en-US" sz="2000" b="1" dirty="0" smtClean="0">
                <a:solidFill>
                  <a:srgbClr val="002060"/>
                </a:solidFill>
              </a:rPr>
              <a:t> Diagram</a:t>
            </a:r>
            <a:endParaRPr lang="en-US" sz="20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a:stCxn id="6" idx="1"/>
          </p:cNvCxnSpPr>
          <p:nvPr/>
        </p:nvCxnSpPr>
        <p:spPr>
          <a:xfrm flipH="1">
            <a:off x="4876800" y="1788418"/>
            <a:ext cx="914400" cy="8785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91200" y="1249809"/>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p14="http://schemas.microsoft.com/office/powerpoint/2010/main" val="120237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400" b="1" dirty="0" smtClean="0">
                <a:solidFill>
                  <a:srgbClr val="002060"/>
                </a:solidFill>
              </a:rPr>
              <a:t>Primary States</a:t>
            </a:r>
            <a:endParaRPr lang="en-US" sz="2400" b="1" dirty="0">
              <a:solidFill>
                <a:srgbClr val="002060"/>
              </a:solidFill>
            </a:endParaRPr>
          </a:p>
        </p:txBody>
      </p:sp>
      <p:sp>
        <p:nvSpPr>
          <p:cNvPr id="3" name="Content Placeholder 2"/>
          <p:cNvSpPr>
            <a:spLocks noGrp="1"/>
          </p:cNvSpPr>
          <p:nvPr>
            <p:ph idx="1"/>
          </p:nvPr>
        </p:nvSpPr>
        <p:spPr>
          <a:xfrm>
            <a:off x="228600" y="1295400"/>
            <a:ext cx="8458200" cy="5562600"/>
          </a:xfrm>
        </p:spPr>
        <p:txBody>
          <a:bodyPr>
            <a:normAutofit/>
          </a:bodyPr>
          <a:lstStyle/>
          <a:p>
            <a:r>
              <a:rPr lang="en-US" sz="2000" dirty="0" smtClean="0"/>
              <a:t>Active</a:t>
            </a:r>
          </a:p>
          <a:p>
            <a:pPr lvl="1"/>
            <a:r>
              <a:rPr lang="en-US" sz="2000" dirty="0" smtClean="0"/>
              <a:t>activity is in the foreground and user can interact with </a:t>
            </a:r>
            <a:r>
              <a:rPr lang="en-US" sz="2000" dirty="0" smtClean="0"/>
              <a:t>it</a:t>
            </a:r>
          </a:p>
          <a:p>
            <a:pPr marL="404759" lvl="1" indent="0">
              <a:buNone/>
            </a:pPr>
            <a:endParaRPr lang="en-US" sz="2000" dirty="0" smtClean="0"/>
          </a:p>
          <a:p>
            <a:r>
              <a:rPr lang="en-US" sz="2000" dirty="0" smtClean="0"/>
              <a:t>Paused</a:t>
            </a:r>
          </a:p>
          <a:p>
            <a:pPr lvl="1"/>
            <a:r>
              <a:rPr lang="en-US" sz="2000" dirty="0" smtClean="0"/>
              <a:t>activity partially obscured by another activity and user cannot interact with it (for example when working with a menu or dialog)</a:t>
            </a:r>
          </a:p>
          <a:p>
            <a:pPr marL="79762" indent="0">
              <a:buNone/>
            </a:pPr>
            <a:endParaRPr lang="en-US" sz="2000" dirty="0" smtClean="0"/>
          </a:p>
          <a:p>
            <a:r>
              <a:rPr lang="en-US" sz="2000" dirty="0" smtClean="0"/>
              <a:t>Stopped</a:t>
            </a:r>
            <a:endParaRPr lang="en-US" sz="2000" dirty="0" smtClean="0"/>
          </a:p>
          <a:p>
            <a:pPr lvl="1"/>
            <a:r>
              <a:rPr lang="en-US" sz="2000" dirty="0" smtClean="0"/>
              <a:t>activity completely hidden and not visible to user. It is in the background. </a:t>
            </a:r>
          </a:p>
          <a:p>
            <a:pPr lvl="1"/>
            <a:r>
              <a:rPr lang="en-US" sz="2000" dirty="0" smtClean="0"/>
              <a:t>Activity instance and variables are retained but no code is being executed by the activity</a:t>
            </a:r>
          </a:p>
          <a:p>
            <a:pPr marL="79762" indent="0">
              <a:buNone/>
            </a:pPr>
            <a:endParaRPr lang="en-US" sz="2000" dirty="0" smtClean="0"/>
          </a:p>
          <a:p>
            <a:r>
              <a:rPr lang="en-US" sz="2000" dirty="0" smtClean="0"/>
              <a:t>Dead</a:t>
            </a:r>
            <a:r>
              <a:rPr lang="en-US" sz="2000" dirty="0" smtClean="0"/>
              <a:t>, activity terminated (or never started)</a:t>
            </a:r>
          </a:p>
          <a:p>
            <a:endParaRPr lang="en-US" sz="2000" dirty="0" smtClean="0"/>
          </a:p>
          <a:p>
            <a:r>
              <a:rPr lang="en-US" sz="2000" dirty="0" smtClean="0"/>
              <a:t>Two </a:t>
            </a:r>
            <a:r>
              <a:rPr lang="en-US" sz="2000" dirty="0" smtClean="0"/>
              <a:t>other states, Created and Started, but they are transitory </a:t>
            </a:r>
            <a:r>
              <a:rPr lang="en-US" sz="2000" dirty="0" err="1" smtClean="0"/>
              <a:t>onCreate</a:t>
            </a:r>
            <a:r>
              <a:rPr lang="en-US" sz="2000" dirty="0" smtClean="0"/>
              <a:t> -&gt; </a:t>
            </a:r>
            <a:r>
              <a:rPr lang="en-US" sz="2000" dirty="0" err="1" smtClean="0"/>
              <a:t>onStart</a:t>
            </a:r>
            <a:r>
              <a:rPr lang="en-US" sz="2000" dirty="0" smtClean="0"/>
              <a:t> -&gt; </a:t>
            </a:r>
            <a:r>
              <a:rPr lang="en-US" sz="2000" dirty="0" err="1" smtClean="0"/>
              <a:t>onResume</a:t>
            </a:r>
            <a:endParaRPr lang="en-US" sz="2000" dirty="0"/>
          </a:p>
        </p:txBody>
      </p:sp>
    </p:spTree>
    <p:extLst>
      <p:ext uri="{BB962C8B-B14F-4D97-AF65-F5344CB8AC3E}">
        <p14:creationId xmlns:p14="http://schemas.microsoft.com/office/powerpoint/2010/main" val="1127167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400" b="1" dirty="0" smtClean="0">
                <a:solidFill>
                  <a:srgbClr val="002060"/>
                </a:solidFill>
              </a:rPr>
              <a:t>Application Components List</a:t>
            </a:r>
            <a:endParaRPr lang="en-US" sz="2400" b="1" dirty="0">
              <a:solidFill>
                <a:srgbClr val="002060"/>
              </a:solidFill>
            </a:endParaRPr>
          </a:p>
        </p:txBody>
      </p:sp>
      <p:sp>
        <p:nvSpPr>
          <p:cNvPr id="3" name="Content Placeholder 2"/>
          <p:cNvSpPr>
            <a:spLocks noGrp="1"/>
          </p:cNvSpPr>
          <p:nvPr>
            <p:ph idx="1"/>
          </p:nvPr>
        </p:nvSpPr>
        <p:spPr>
          <a:xfrm>
            <a:off x="457200" y="1295400"/>
            <a:ext cx="8229600" cy="5211763"/>
          </a:xfrm>
        </p:spPr>
        <p:txBody>
          <a:bodyPr>
            <a:normAutofit/>
          </a:bodyPr>
          <a:lstStyle/>
          <a:p>
            <a:pPr>
              <a:buNone/>
            </a:pPr>
            <a:r>
              <a:rPr lang="en-US" sz="2000" b="1" dirty="0" smtClean="0">
                <a:solidFill>
                  <a:srgbClr val="0070C0"/>
                </a:solidFill>
              </a:rPr>
              <a:t>five primary components - different purposes</a:t>
            </a:r>
          </a:p>
          <a:p>
            <a:pPr algn="ctr">
              <a:buNone/>
            </a:pPr>
            <a:endParaRPr lang="en-US" sz="2000" dirty="0" smtClean="0">
              <a:solidFill>
                <a:srgbClr val="0070C0"/>
              </a:solidFill>
            </a:endParaRPr>
          </a:p>
          <a:p>
            <a:pPr marL="0" indent="0">
              <a:buNone/>
            </a:pPr>
            <a:r>
              <a:rPr lang="en-US" sz="2000" dirty="0" smtClean="0"/>
              <a:t>Activity</a:t>
            </a:r>
          </a:p>
          <a:p>
            <a:pPr marL="971550" lvl="1" indent="-514350"/>
            <a:r>
              <a:rPr lang="en-US" sz="2000" dirty="0" smtClean="0"/>
              <a:t>single screen with a user interface, app may have several activities, subclass of Activity</a:t>
            </a:r>
          </a:p>
          <a:p>
            <a:pPr marL="971550" lvl="1" indent="-514350"/>
            <a:r>
              <a:rPr lang="en-US" sz="2000" dirty="0" smtClean="0"/>
              <a:t>Most of early examples will be activities</a:t>
            </a:r>
          </a:p>
          <a:p>
            <a:pPr marL="971550" lvl="1" indent="-514350"/>
            <a:endParaRPr lang="en-US" sz="2000" dirty="0" smtClean="0"/>
          </a:p>
          <a:p>
            <a:pPr marL="0" indent="0">
              <a:buNone/>
            </a:pPr>
            <a:r>
              <a:rPr lang="en-US" sz="2000" dirty="0" smtClean="0"/>
              <a:t>Intents </a:t>
            </a:r>
          </a:p>
          <a:p>
            <a:pPr marL="971550" lvl="1" indent="-514350"/>
            <a:r>
              <a:rPr lang="en-US" sz="2000" dirty="0" smtClean="0"/>
              <a:t>used to pass information between applications</a:t>
            </a:r>
          </a:p>
          <a:p>
            <a:pPr marL="971550" lvl="1" indent="-514350"/>
            <a:endParaRPr lang="en-US" sz="2000" dirty="0" smtClean="0"/>
          </a:p>
          <a:p>
            <a:pPr marL="0" indent="0">
              <a:buNone/>
            </a:pPr>
            <a:r>
              <a:rPr lang="en-US" sz="2000" dirty="0" smtClean="0"/>
              <a:t>Service</a:t>
            </a:r>
          </a:p>
          <a:p>
            <a:pPr marL="971550" lvl="1" indent="-514350"/>
            <a:r>
              <a:rPr lang="en-US" sz="2000" dirty="0"/>
              <a:t>Application component that performs long-running operations in background with no </a:t>
            </a:r>
            <a:r>
              <a:rPr lang="en-US" sz="2000" dirty="0" smtClean="0"/>
              <a:t>UI</a:t>
            </a:r>
          </a:p>
          <a:p>
            <a:pPr marL="971550" lvl="1" indent="-514350"/>
            <a:r>
              <a:rPr lang="en-US" sz="2000"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400" b="1" dirty="0" smtClean="0">
                <a:solidFill>
                  <a:srgbClr val="002060"/>
                </a:solidFill>
              </a:rPr>
              <a:t>References</a:t>
            </a:r>
            <a:endParaRPr lang="en-US" sz="24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2000" dirty="0" smtClean="0"/>
              <a:t>Android Dev Guide</a:t>
            </a:r>
            <a:r>
              <a:rPr lang="en-US" sz="2000" dirty="0" smtClean="0">
                <a:hlinkClick r:id="rId6"/>
              </a:rPr>
              <a:t> </a:t>
            </a:r>
            <a:r>
              <a:rPr lang="en-US" sz="2000" dirty="0" smtClean="0">
                <a:ln>
                  <a:solidFill>
                    <a:srgbClr val="002060"/>
                  </a:solidFill>
                </a:ln>
                <a:hlinkClick r:id="rId6"/>
              </a:rPr>
              <a:t>http://developer.android.com/guide/topics/fundamentals.html</a:t>
            </a:r>
            <a:endParaRPr lang="en-US" sz="2000" dirty="0" smtClean="0">
              <a:ln>
                <a:solidFill>
                  <a:srgbClr val="002060"/>
                </a:solidFill>
              </a:ln>
            </a:endParaRPr>
          </a:p>
          <a:p>
            <a:endParaRPr lang="en-US" sz="2000" dirty="0" smtClean="0"/>
          </a:p>
          <a:p>
            <a:endParaRPr lang="en-US" sz="2000" dirty="0" smtClean="0">
              <a:ln>
                <a:solidFill>
                  <a:srgbClr val="FF0000"/>
                </a:solidFill>
              </a:ln>
            </a:endParaRPr>
          </a:p>
          <a:p>
            <a:r>
              <a:rPr lang="en-US" sz="2000" dirty="0" smtClean="0">
                <a:ln>
                  <a:solidFill>
                    <a:srgbClr val="002060"/>
                  </a:solidFill>
                </a:ln>
                <a:hlinkClick r:id="rId7"/>
              </a:rPr>
              <a:t>http</a:t>
            </a:r>
            <a:r>
              <a:rPr lang="en-US" sz="2000" dirty="0">
                <a:ln>
                  <a:solidFill>
                    <a:srgbClr val="002060"/>
                  </a:solidFill>
                </a:ln>
                <a:hlinkClick r:id="rId7"/>
              </a:rPr>
              <a:t>://developer.android.com/guide/topics/fundamentals/activities.html</a:t>
            </a:r>
            <a:endParaRPr lang="en-US" sz="20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400" dirty="0" smtClean="0"/>
              <a:t>Standard mechanism / interface to allow code in one process (app, content resolver) to access data from another process (app, content provider)</a:t>
            </a:r>
          </a:p>
          <a:p>
            <a:pPr lvl="1"/>
            <a:r>
              <a:rPr lang="en-US" sz="2400" dirty="0" smtClean="0"/>
              <a:t>example, app to remind you to call certain people</a:t>
            </a:r>
          </a:p>
          <a:p>
            <a:pPr lvl="1"/>
            <a:r>
              <a:rPr lang="en-US" sz="2400" dirty="0" smtClean="0"/>
              <a:t>content resolver accesses call log to check last contact</a:t>
            </a:r>
          </a:p>
          <a:p>
            <a:r>
              <a:rPr lang="en-US" sz="2400" dirty="0"/>
              <a:t>m</a:t>
            </a:r>
            <a:r>
              <a:rPr lang="en-US" sz="2400" dirty="0" smtClean="0"/>
              <a:t>anage access to a structured set of data</a:t>
            </a:r>
          </a:p>
          <a:p>
            <a:r>
              <a:rPr lang="en-US" sz="2400" dirty="0" smtClean="0"/>
              <a:t>encapsulate 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FFC000"/>
                </a:solidFill>
              </a:rPr>
              <a:t>Content Provider - Content Resolver</a:t>
            </a:r>
            <a:endParaRPr lang="en-US" sz="2400" b="1" dirty="0">
              <a:solidFill>
                <a:srgbClr val="FFC000"/>
              </a:solidFill>
            </a:endParaRPr>
          </a:p>
        </p:txBody>
      </p:sp>
      <p:sp>
        <p:nvSpPr>
          <p:cNvPr id="6" name="Oval 5"/>
          <p:cNvSpPr/>
          <p:nvPr/>
        </p:nvSpPr>
        <p:spPr>
          <a:xfrm>
            <a:off x="76200" y="12192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1853625"/>
            <a:ext cx="3304944" cy="584775"/>
          </a:xfrm>
          <a:prstGeom prst="rect">
            <a:avLst/>
          </a:prstGeom>
          <a:noFill/>
        </p:spPr>
        <p:txBody>
          <a:bodyPr wrap="none" rtlCol="0">
            <a:spAutoFit/>
          </a:bodyPr>
          <a:lstStyle/>
          <a:p>
            <a:r>
              <a:rPr lang="en-US" sz="3200" dirty="0" smtClean="0"/>
              <a:t>Calendar App Data</a:t>
            </a:r>
            <a:endParaRPr lang="en-US" sz="3200" dirty="0"/>
          </a:p>
        </p:txBody>
      </p:sp>
      <p:sp>
        <p:nvSpPr>
          <p:cNvPr id="10" name="Oval 9"/>
          <p:cNvSpPr/>
          <p:nvPr/>
        </p:nvSpPr>
        <p:spPr>
          <a:xfrm>
            <a:off x="-33130" y="44958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47870" y="5163234"/>
            <a:ext cx="2598468" cy="646331"/>
          </a:xfrm>
          <a:prstGeom prst="rect">
            <a:avLst/>
          </a:prstGeom>
          <a:noFill/>
        </p:spPr>
        <p:txBody>
          <a:bodyPr wrap="none" rtlCol="0">
            <a:spAutoFit/>
          </a:bodyPr>
          <a:lstStyle/>
          <a:p>
            <a:r>
              <a:rPr lang="en-US" sz="3600" dirty="0" smtClean="0"/>
              <a:t>Call Log Data</a:t>
            </a:r>
            <a:endParaRPr lang="en-US" sz="3600" dirty="0"/>
          </a:p>
        </p:txBody>
      </p:sp>
      <p:sp>
        <p:nvSpPr>
          <p:cNvPr id="12" name="Oval 11"/>
          <p:cNvSpPr/>
          <p:nvPr/>
        </p:nvSpPr>
        <p:spPr>
          <a:xfrm>
            <a:off x="6924261" y="3086856"/>
            <a:ext cx="2209800" cy="1008965"/>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62833" y="3298950"/>
            <a:ext cx="1692899" cy="584775"/>
          </a:xfrm>
          <a:prstGeom prst="rect">
            <a:avLst/>
          </a:prstGeom>
          <a:noFill/>
        </p:spPr>
        <p:txBody>
          <a:bodyPr wrap="none" rtlCol="0">
            <a:spAutoFit/>
          </a:bodyPr>
          <a:lstStyle/>
          <a:p>
            <a:r>
              <a:rPr lang="en-US" sz="3200" dirty="0" smtClean="0"/>
              <a:t>Your App</a:t>
            </a:r>
            <a:endParaRPr lang="en-US" sz="3200" dirty="0"/>
          </a:p>
        </p:txBody>
      </p:sp>
      <p:sp>
        <p:nvSpPr>
          <p:cNvPr id="14" name="Rectangle 13"/>
          <p:cNvSpPr/>
          <p:nvPr/>
        </p:nvSpPr>
        <p:spPr>
          <a:xfrm rot="969943">
            <a:off x="3756708" y="2058330"/>
            <a:ext cx="138615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929236">
            <a:off x="3805043" y="2136506"/>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6" name="Rectangle 15"/>
          <p:cNvSpPr/>
          <p:nvPr/>
        </p:nvSpPr>
        <p:spPr>
          <a:xfrm rot="20678633">
            <a:off x="3561336" y="4673121"/>
            <a:ext cx="133418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20637926">
            <a:off x="3608643" y="4758532"/>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8" name="Rectangle 17"/>
          <p:cNvSpPr/>
          <p:nvPr/>
        </p:nvSpPr>
        <p:spPr>
          <a:xfrm rot="969943">
            <a:off x="5084197" y="2571182"/>
            <a:ext cx="191293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929236">
            <a:off x="5316504" y="2551329"/>
            <a:ext cx="1425198" cy="954107"/>
          </a:xfrm>
          <a:prstGeom prst="rect">
            <a:avLst/>
          </a:prstGeom>
          <a:noFill/>
        </p:spPr>
        <p:txBody>
          <a:bodyPr wrap="none" rtlCol="0">
            <a:spAutoFit/>
          </a:bodyPr>
          <a:lstStyle/>
          <a:p>
            <a:r>
              <a:rPr lang="en-US" sz="2800" dirty="0" smtClean="0"/>
              <a:t>Content</a:t>
            </a:r>
            <a:br>
              <a:rPr lang="en-US" sz="2800" dirty="0" smtClean="0"/>
            </a:br>
            <a:r>
              <a:rPr lang="en-US" sz="2800" dirty="0" smtClean="0"/>
              <a:t>Resolver</a:t>
            </a:r>
            <a:endParaRPr lang="en-US" sz="2800" dirty="0"/>
          </a:p>
        </p:txBody>
      </p:sp>
      <p:sp>
        <p:nvSpPr>
          <p:cNvPr id="20" name="Rectangle 19"/>
          <p:cNvSpPr/>
          <p:nvPr/>
        </p:nvSpPr>
        <p:spPr>
          <a:xfrm rot="20256079">
            <a:off x="4818106" y="4109148"/>
            <a:ext cx="242199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20215372">
            <a:off x="5297382" y="4068592"/>
            <a:ext cx="1717725" cy="830997"/>
          </a:xfrm>
          <a:prstGeom prst="rect">
            <a:avLst/>
          </a:prstGeom>
          <a:noFill/>
        </p:spPr>
        <p:txBody>
          <a:bodyPr wrap="square" rtlCol="0">
            <a:spAutoFit/>
          </a:bodyPr>
          <a:lstStyle/>
          <a:p>
            <a:r>
              <a:rPr lang="en-US" sz="2400" dirty="0" smtClean="0"/>
              <a:t>Content</a:t>
            </a:r>
            <a:br>
              <a:rPr lang="en-US" sz="2400" dirty="0" smtClean="0"/>
            </a:br>
            <a:r>
              <a:rPr lang="en-US" sz="2400" dirty="0" smtClean="0"/>
              <a:t>Resolver</a:t>
            </a:r>
            <a:endParaRPr lang="en-US" sz="2400" dirty="0"/>
          </a:p>
        </p:txBody>
      </p:sp>
      <p:cxnSp>
        <p:nvCxnSpPr>
          <p:cNvPr id="23" name="Straight Arrow Connector 22"/>
          <p:cNvCxnSpPr/>
          <p:nvPr/>
        </p:nvCxnSpPr>
        <p:spPr>
          <a:xfrm>
            <a:off x="3733800" y="3028382"/>
            <a:ext cx="2667000" cy="70541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09744" y="4574089"/>
            <a:ext cx="4174053" cy="1507015"/>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038597">
            <a:off x="4177461" y="3236060"/>
            <a:ext cx="924484" cy="584775"/>
          </a:xfrm>
          <a:prstGeom prst="rect">
            <a:avLst/>
          </a:prstGeom>
          <a:noFill/>
        </p:spPr>
        <p:txBody>
          <a:bodyPr wrap="none" rtlCol="0">
            <a:spAutoFit/>
          </a:bodyPr>
          <a:lstStyle/>
          <a:p>
            <a:r>
              <a:rPr lang="en-US" sz="3200" dirty="0" smtClean="0"/>
              <a:t>data</a:t>
            </a:r>
            <a:endParaRPr lang="en-US" dirty="0"/>
          </a:p>
        </p:txBody>
      </p:sp>
      <p:sp>
        <p:nvSpPr>
          <p:cNvPr id="29" name="TextBox 28"/>
          <p:cNvSpPr txBox="1"/>
          <p:nvPr/>
        </p:nvSpPr>
        <p:spPr>
          <a:xfrm rot="20372928">
            <a:off x="4946282" y="5466161"/>
            <a:ext cx="924484" cy="584775"/>
          </a:xfrm>
          <a:prstGeom prst="rect">
            <a:avLst/>
          </a:prstGeom>
          <a:noFill/>
        </p:spPr>
        <p:txBody>
          <a:bodyPr wrap="none" rtlCol="0">
            <a:spAutoFit/>
          </a:bodyPr>
          <a:lstStyle/>
          <a:p>
            <a:r>
              <a:rPr lang="en-US" sz="3200" dirty="0" smtClean="0"/>
              <a:t>data</a:t>
            </a:r>
            <a:endParaRPr lang="en-US" sz="3200" dirty="0"/>
          </a:p>
        </p:txBody>
      </p:sp>
    </p:spTree>
    <p:extLst>
      <p:ext uri="{BB962C8B-B14F-4D97-AF65-F5344CB8AC3E}">
        <p14:creationId xmlns:p14="http://schemas.microsoft.com/office/powerpoint/2010/main" val="1574486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FFC000"/>
                </a:solidFill>
              </a:rPr>
              <a:t>Content Providers</a:t>
            </a:r>
            <a:endParaRPr lang="en-US" sz="2400" b="1" dirty="0">
              <a:solidFill>
                <a:srgbClr val="FFC00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400" dirty="0" smtClean="0"/>
              <a:t>Many of the built in applications have content providers to allow other apps to access data</a:t>
            </a:r>
          </a:p>
          <a:p>
            <a:r>
              <a:rPr lang="en-US" sz="2400" dirty="0" smtClean="0"/>
              <a:t>Examples of built in content providers</a:t>
            </a:r>
            <a:endParaRPr lang="en-US" sz="2400" dirty="0"/>
          </a:p>
          <a:p>
            <a:pPr lvl="1"/>
            <a:r>
              <a:rPr lang="en-US" sz="2400" dirty="0" err="1" smtClean="0"/>
              <a:t>AlarmClock</a:t>
            </a:r>
            <a:endParaRPr lang="en-US" sz="2400" dirty="0" smtClean="0"/>
          </a:p>
          <a:p>
            <a:pPr lvl="1"/>
            <a:r>
              <a:rPr lang="en-US" sz="2400" dirty="0" err="1" smtClean="0"/>
              <a:t>CalendarContract</a:t>
            </a:r>
            <a:r>
              <a:rPr lang="en-US" sz="2400" dirty="0" smtClean="0"/>
              <a:t> (API level 14)</a:t>
            </a:r>
          </a:p>
          <a:p>
            <a:pPr lvl="1"/>
            <a:r>
              <a:rPr lang="en-US" sz="2400" dirty="0" err="1" smtClean="0"/>
              <a:t>CallLog</a:t>
            </a:r>
            <a:r>
              <a:rPr lang="en-US" sz="2400" dirty="0" smtClean="0"/>
              <a:t> (sent and received calls)</a:t>
            </a:r>
          </a:p>
          <a:p>
            <a:pPr lvl="1"/>
            <a:r>
              <a:rPr lang="en-US" sz="2400" dirty="0" err="1" smtClean="0"/>
              <a:t>ContactsContract</a:t>
            </a:r>
            <a:endParaRPr lang="en-US" sz="2400" dirty="0" smtClean="0"/>
          </a:p>
          <a:p>
            <a:pPr lvl="1"/>
            <a:r>
              <a:rPr lang="en-US" sz="2400" dirty="0" err="1" smtClean="0"/>
              <a:t>MediaStore</a:t>
            </a:r>
            <a:r>
              <a:rPr lang="en-US" sz="2400" dirty="0" smtClean="0"/>
              <a:t> (audio / visual data)</a:t>
            </a:r>
          </a:p>
          <a:p>
            <a:pPr lvl="1"/>
            <a:r>
              <a:rPr lang="en-US" sz="2400" dirty="0" err="1" smtClean="0"/>
              <a:t>UserDictionary</a:t>
            </a:r>
            <a:endParaRPr lang="en-US" sz="2400" dirty="0" smtClean="0"/>
          </a:p>
          <a:p>
            <a:pPr lvl="1"/>
            <a:r>
              <a:rPr lang="en-US" sz="2400" dirty="0" err="1" smtClean="0"/>
              <a:t>VoicemailContract</a:t>
            </a:r>
            <a:endParaRPr lang="en-US" sz="2400" dirty="0" smtClean="0"/>
          </a:p>
          <a:p>
            <a:pPr lvl="1"/>
            <a:r>
              <a:rPr lang="en-US" sz="2400" dirty="0" smtClean="0"/>
              <a:t>many, many more</a:t>
            </a:r>
          </a:p>
          <a:p>
            <a:r>
              <a:rPr lang="en-US" sz="2400" dirty="0">
                <a:ln>
                  <a:solidFill>
                    <a:srgbClr val="002060"/>
                  </a:solidFill>
                </a:ln>
                <a:hlinkClick r:id="rId3"/>
              </a:rPr>
              <a:t>http://developer.android.com/reference/android/provider/package-summary.html</a:t>
            </a:r>
            <a:endParaRPr lang="en-US" sz="24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data</a:t>
            </a:r>
          </a:p>
          <a:p>
            <a:r>
              <a:rPr lang="en-US" sz="2400" dirty="0" smtClean="0"/>
              <a:t>data presented by Content Provider in the form of a table</a:t>
            </a:r>
          </a:p>
          <a:p>
            <a:pPr lvl="1"/>
            <a:r>
              <a:rPr lang="en-US" sz="2400" dirty="0" smtClean="0"/>
              <a:t>like table from relational database</a:t>
            </a:r>
          </a:p>
          <a:p>
            <a:r>
              <a:rPr lang="en-US" sz="2400" dirty="0" smtClean="0"/>
              <a:t>Each 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3000" dirty="0" smtClean="0"/>
              <a:t>Subset of Java developed by Google</a:t>
            </a:r>
          </a:p>
          <a:p>
            <a:r>
              <a:rPr lang="en-US" sz="3000" dirty="0" smtClean="0"/>
              <a:t>Optimized for mobile devices (better memory management, battery utilization, etc.)</a:t>
            </a:r>
          </a:p>
          <a:p>
            <a:r>
              <a:rPr lang="en-US" sz="3000" dirty="0" err="1" smtClean="0"/>
              <a:t>Dalvik</a:t>
            </a:r>
            <a:r>
              <a:rPr lang="en-US" sz="3000" dirty="0" smtClean="0"/>
              <a:t> runs .</a:t>
            </a:r>
            <a:r>
              <a:rPr lang="en-US" sz="3000" dirty="0" err="1" smtClean="0"/>
              <a:t>dex</a:t>
            </a:r>
            <a:r>
              <a:rPr lang="en-US" sz="3000" dirty="0" smtClean="0"/>
              <a:t> files that are compiled from .class files</a:t>
            </a:r>
          </a:p>
          <a:p>
            <a:r>
              <a:rPr lang="en-US" sz="3000" dirty="0" smtClean="0"/>
              <a:t>Introduces new libraries</a:t>
            </a:r>
          </a:p>
          <a:p>
            <a:r>
              <a:rPr lang="en-US" sz="3000" dirty="0" smtClean="0"/>
              <a:t>Does not support some Java libraries like AWT, Swing</a:t>
            </a:r>
          </a:p>
          <a:p>
            <a:pPr marL="79762" indent="0">
              <a:buNone/>
            </a:pPr>
            <a:r>
              <a:rPr lang="en-US" sz="3000" dirty="0">
                <a:ln>
                  <a:solidFill>
                    <a:schemeClr val="accent6">
                      <a:shade val="50000"/>
                    </a:schemeClr>
                  </a:solidFill>
                </a:ln>
                <a:hlinkClick r:id="rId3"/>
              </a:rPr>
              <a:t>http://developer.android.com/reference/packages.html</a:t>
            </a:r>
            <a:endParaRPr lang="en-US" sz="3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400" dirty="0" smtClean="0"/>
              <a:t>Use a </a:t>
            </a:r>
            <a:r>
              <a:rPr lang="en-US" sz="2400" dirty="0" err="1" smtClean="0"/>
              <a:t>ContentResolver</a:t>
            </a:r>
            <a:r>
              <a:rPr lang="en-US" sz="2400" dirty="0" smtClean="0"/>
              <a:t> client object in your app</a:t>
            </a:r>
          </a:p>
          <a:p>
            <a:r>
              <a:rPr lang="en-US" sz="2400" dirty="0" err="1" smtClean="0"/>
              <a:t>ContentResolver</a:t>
            </a:r>
            <a:r>
              <a:rPr lang="en-US" sz="2400" dirty="0" smtClean="0"/>
              <a:t> communicates with </a:t>
            </a:r>
            <a:r>
              <a:rPr lang="en-US" sz="2400" dirty="0" err="1" smtClean="0"/>
              <a:t>ContentProvider</a:t>
            </a:r>
            <a:endParaRPr lang="en-US" sz="2400" dirty="0" smtClean="0"/>
          </a:p>
          <a:p>
            <a:pPr lvl="1"/>
            <a:r>
              <a:rPr lang="en-US" sz="2400" dirty="0" smtClean="0"/>
              <a:t>provides "CRUD" functionality, </a:t>
            </a:r>
            <a:r>
              <a:rPr lang="en-US" sz="2400" b="1" dirty="0" smtClean="0"/>
              <a:t>C</a:t>
            </a:r>
            <a:r>
              <a:rPr lang="en-US" sz="2400" dirty="0" smtClean="0"/>
              <a:t>reate, </a:t>
            </a:r>
            <a:r>
              <a:rPr lang="en-US" sz="2400" b="1" dirty="0" smtClean="0"/>
              <a:t>R</a:t>
            </a:r>
            <a:r>
              <a:rPr lang="en-US" sz="2400" dirty="0" smtClean="0"/>
              <a:t>etrieve, </a:t>
            </a:r>
            <a:r>
              <a:rPr lang="en-US" sz="2400" b="1" dirty="0" smtClean="0"/>
              <a:t>U</a:t>
            </a:r>
            <a:r>
              <a:rPr lang="en-US" sz="2400" dirty="0" smtClean="0"/>
              <a:t>pdate, </a:t>
            </a:r>
            <a:r>
              <a:rPr lang="en-US" sz="2400" b="1" dirty="0" smtClean="0"/>
              <a:t>D</a:t>
            </a:r>
            <a:r>
              <a:rPr lang="en-US" sz="2400" dirty="0" smtClean="0"/>
              <a:t>elete</a:t>
            </a:r>
          </a:p>
          <a:p>
            <a:r>
              <a:rPr lang="en-US" sz="2400" dirty="0" smtClean="0"/>
              <a:t>matching methods in Content Resolver / Content Provider</a:t>
            </a:r>
          </a:p>
          <a:p>
            <a:r>
              <a:rPr lang="en-US" sz="2400" dirty="0" smtClean="0"/>
              <a:t>example: query() method</a:t>
            </a:r>
          </a:p>
          <a:p>
            <a:r>
              <a:rPr lang="en-US" sz="2400" dirty="0" smtClean="0"/>
              <a:t>Create 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400" dirty="0" smtClean="0"/>
              <a:t>The </a:t>
            </a:r>
            <a:r>
              <a:rPr lang="en-US" sz="2400" dirty="0" err="1" smtClean="0"/>
              <a:t>ContentResolver</a:t>
            </a:r>
            <a:r>
              <a:rPr lang="en-US" sz="2400" dirty="0" smtClean="0"/>
              <a:t> query method creates and returns a Cursor</a:t>
            </a:r>
          </a:p>
          <a:p>
            <a:r>
              <a:rPr lang="en-US" sz="2400" dirty="0" smtClean="0"/>
              <a:t>Similar to a Database Cursor</a:t>
            </a:r>
          </a:p>
          <a:p>
            <a:pPr lvl="1"/>
            <a:r>
              <a:rPr lang="en-US" sz="2400" dirty="0" smtClean="0"/>
              <a:t>similar to Scanner or Iterator</a:t>
            </a:r>
          </a:p>
          <a:p>
            <a:r>
              <a:rPr lang="en-US" sz="2400" dirty="0" smtClean="0"/>
              <a:t>Move through the data (rows) one element at a time</a:t>
            </a:r>
          </a:p>
          <a:p>
            <a:r>
              <a:rPr lang="en-US" sz="2400" dirty="0" smtClean="0"/>
              <a:t>Process data with loop or bind cursor to a </a:t>
            </a:r>
            <a:r>
              <a:rPr lang="en-US" sz="2400" dirty="0" err="1" smtClean="0"/>
              <a:t>ListView</a:t>
            </a:r>
            <a:r>
              <a:rPr lang="en-US" sz="2400" dirty="0" smtClean="0"/>
              <a:t> with an Adapter</a:t>
            </a:r>
            <a:endParaRPr lang="en-US" sz="2400" dirty="0"/>
          </a:p>
        </p:txBody>
      </p:sp>
    </p:spTree>
    <p:extLst>
      <p:ext uri="{BB962C8B-B14F-4D97-AF65-F5344CB8AC3E}">
        <p14:creationId xmlns:p14="http://schemas.microsoft.com/office/powerpoint/2010/main" val="106914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400" dirty="0" smtClean="0"/>
              <a:t>Example gets rows in table</a:t>
            </a:r>
          </a:p>
          <a:p>
            <a:r>
              <a:rPr lang="en-US" sz="2400" dirty="0" smtClean="0"/>
              <a:t>the selection criteria and selection </a:t>
            </a:r>
            <a:r>
              <a:rPr lang="en-US" sz="2400" dirty="0" err="1" smtClean="0"/>
              <a:t>args</a:t>
            </a:r>
            <a:r>
              <a:rPr lang="en-US" sz="2400" dirty="0" smtClean="0"/>
              <a:t> allow picking only certain rows</a:t>
            </a:r>
          </a:p>
          <a:p>
            <a:r>
              <a:rPr lang="en-US" sz="2400" dirty="0" smtClean="0"/>
              <a:t>essentially an SQL WHERE clause</a:t>
            </a:r>
          </a:p>
          <a:p>
            <a:pPr lvl="1"/>
            <a:r>
              <a:rPr lang="en-US" sz="2400" dirty="0">
                <a:hlinkClick r:id="rId3"/>
              </a:rPr>
              <a:t>http://</a:t>
            </a:r>
            <a:r>
              <a:rPr lang="en-US" sz="2400" dirty="0" smtClean="0">
                <a:hlinkClick r:id="rId3"/>
              </a:rPr>
              <a:t>www.w3schools.com/sql/sql_where.asp</a:t>
            </a:r>
            <a:endParaRPr lang="en-US" sz="2400" dirty="0" smtClean="0"/>
          </a:p>
          <a:p>
            <a:r>
              <a:rPr lang="en-US" sz="2400" dirty="0" smtClean="0"/>
              <a:t>specify a criteria that must be met</a:t>
            </a:r>
          </a:p>
          <a:p>
            <a:r>
              <a:rPr lang="en-US" sz="2400" dirty="0" smtClean="0"/>
              <a:t>? is value filled in with </a:t>
            </a:r>
            <a:r>
              <a:rPr lang="en-US" sz="2400" dirty="0" err="1" smtClean="0"/>
              <a:t>selectionArgs</a:t>
            </a:r>
            <a:endParaRPr lang="en-US" sz="2400" dirty="0" smtClean="0"/>
          </a:p>
          <a:p>
            <a:pPr lvl="1"/>
            <a:r>
              <a:rPr lang="en-US" sz="2400" dirty="0" smtClean="0"/>
              <a:t>multiple criteria possible, AND, OR, NOT</a:t>
            </a:r>
            <a:endParaRPr lang="en-US" sz="2400" dirty="0"/>
          </a:p>
        </p:txBody>
      </p:sp>
    </p:spTree>
    <p:extLst>
      <p:ext uri="{BB962C8B-B14F-4D97-AF65-F5344CB8AC3E}">
        <p14:creationId xmlns:p14="http://schemas.microsoft.com/office/powerpoint/2010/main" val="33976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dirty="0" smtClean="0">
                <a:solidFill>
                  <a:srgbClr val="FFC000"/>
                </a:solidFill>
              </a:rPr>
              <a:t>Permissions</a:t>
            </a:r>
            <a:endParaRPr lang="en-US" sz="2400" dirty="0">
              <a:solidFill>
                <a:srgbClr val="FFC000"/>
              </a:solidFill>
            </a:endParaRPr>
          </a:p>
        </p:txBody>
      </p:sp>
      <p:sp>
        <p:nvSpPr>
          <p:cNvPr id="3" name="Content Placeholder 2"/>
          <p:cNvSpPr>
            <a:spLocks noGrp="1"/>
          </p:cNvSpPr>
          <p:nvPr>
            <p:ph idx="1"/>
          </p:nvPr>
        </p:nvSpPr>
        <p:spPr>
          <a:xfrm>
            <a:off x="249203" y="1259681"/>
            <a:ext cx="8553527" cy="4904908"/>
          </a:xfrm>
        </p:spPr>
        <p:txBody>
          <a:bodyPr/>
          <a:lstStyle/>
          <a:p>
            <a:r>
              <a:rPr lang="en-US" sz="2400" dirty="0" smtClean="0"/>
              <a:t>Using certain content providers require an application request permission</a:t>
            </a:r>
          </a:p>
          <a:p>
            <a:pPr lvl="1"/>
            <a:r>
              <a:rPr lang="en-US" sz="24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FFC000"/>
                </a:solidFill>
              </a:rPr>
              <a:t>Contracts</a:t>
            </a:r>
            <a:endParaRPr lang="en-US" sz="2000" b="1" dirty="0">
              <a:solidFill>
                <a:srgbClr val="FFC000"/>
              </a:solidFill>
            </a:endParaRPr>
          </a:p>
        </p:txBody>
      </p:sp>
      <p:sp>
        <p:nvSpPr>
          <p:cNvPr id="3" name="Content Placeholder 2"/>
          <p:cNvSpPr>
            <a:spLocks noGrp="1"/>
          </p:cNvSpPr>
          <p:nvPr>
            <p:ph idx="1"/>
          </p:nvPr>
        </p:nvSpPr>
        <p:spPr>
          <a:xfrm>
            <a:off x="261903" y="1112838"/>
            <a:ext cx="8553527" cy="5251450"/>
          </a:xfrm>
        </p:spPr>
        <p:txBody>
          <a:bodyPr/>
          <a:lstStyle/>
          <a:p>
            <a:r>
              <a:rPr lang="en-US" sz="2400" dirty="0" smtClean="0"/>
              <a:t>Some apps that have content providers provide </a:t>
            </a:r>
            <a:r>
              <a:rPr lang="en-US" sz="2400" i="1" dirty="0" smtClean="0"/>
              <a:t>Contract classes</a:t>
            </a:r>
          </a:p>
          <a:p>
            <a:pPr marL="79762" indent="0">
              <a:buNone/>
            </a:pPr>
            <a:endParaRPr lang="en-US" sz="2400" i="1" dirty="0" smtClean="0"/>
          </a:p>
          <a:p>
            <a:r>
              <a:rPr lang="en-US" sz="2400" dirty="0" smtClean="0"/>
              <a:t>"help work with Content provider Uris, column names, intent actions, and other features of the content provider”</a:t>
            </a:r>
          </a:p>
          <a:p>
            <a:pPr marL="79762" indent="0">
              <a:buNone/>
            </a:pPr>
            <a:endParaRPr lang="en-US" sz="2400" dirty="0" smtClean="0">
              <a:solidFill>
                <a:srgbClr val="FFC000"/>
              </a:solidFill>
            </a:endParaRPr>
          </a:p>
          <a:p>
            <a:r>
              <a:rPr lang="en-US" sz="2400" dirty="0" smtClean="0"/>
              <a:t>Adds a layer of abstraction and encapsulation</a:t>
            </a:r>
            <a:endParaRPr lang="en-US" sz="2400" dirty="0"/>
          </a:p>
        </p:txBody>
      </p:sp>
    </p:spTree>
    <p:extLst>
      <p:ext uri="{BB962C8B-B14F-4D97-AF65-F5344CB8AC3E}">
        <p14:creationId xmlns:p14="http://schemas.microsoft.com/office/powerpoint/2010/main" val="1022334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600" dirty="0" smtClean="0"/>
              <a:t>Copy the code from </a:t>
            </a:r>
            <a:r>
              <a:rPr lang="en-US" sz="1600" dirty="0">
                <a:sym typeface="Wingdings"/>
              </a:rPr>
              <a:t> </a:t>
            </a:r>
            <a:r>
              <a:rPr lang="en-US" sz="1600" dirty="0">
                <a:ln>
                  <a:solidFill>
                    <a:srgbClr val="002060"/>
                  </a:solidFill>
                </a:ln>
                <a:sym typeface="Wingdings"/>
                <a:hlinkClick r:id="rId2"/>
              </a:rPr>
              <a:t>https://</a:t>
            </a:r>
            <a:r>
              <a:rPr lang="en-US" sz="1600" dirty="0" smtClean="0">
                <a:ln>
                  <a:solidFill>
                    <a:srgbClr val="002060"/>
                  </a:solidFill>
                </a:ln>
                <a:sym typeface="Wingdings"/>
                <a:hlinkClick r:id="rId2"/>
              </a:rPr>
              <a:t>github.com/ibmecod/mobile-androidintro/blob/master/Lab8/</a:t>
            </a:r>
            <a:r>
              <a:rPr lang="en-US" sz="1600" dirty="0" err="1">
                <a:ln>
                  <a:solidFill>
                    <a:srgbClr val="002060"/>
                  </a:solidFill>
                </a:ln>
                <a:sym typeface="Wingdings"/>
              </a:rPr>
              <a:t>activity_main.xml</a:t>
            </a:r>
            <a:r>
              <a:rPr lang="en-US" sz="1600" dirty="0" smtClean="0">
                <a:sym typeface="Wingdings"/>
              </a:rPr>
              <a:t> </a:t>
            </a:r>
            <a:r>
              <a:rPr lang="en-US" sz="1600" dirty="0" err="1" smtClean="0">
                <a:sym typeface="Wingdings"/>
              </a:rPr>
              <a:t>activity_main.xml</a:t>
            </a:r>
            <a:endParaRPr lang="en-US" sz="16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029200"/>
            <a:ext cx="609600" cy="9144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6345</TotalTime>
  <Words>4721</Words>
  <Application>Microsoft Macintosh PowerPoint</Application>
  <PresentationFormat>On-screen Show (4:3)</PresentationFormat>
  <Paragraphs>987</Paragraphs>
  <Slides>148</Slides>
  <Notes>86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148</vt:i4>
      </vt:variant>
    </vt:vector>
  </HeadingPairs>
  <TitlesOfParts>
    <vt:vector size="164" baseType="lpstr">
      <vt:lpstr>Calibri</vt:lpstr>
      <vt:lpstr>Courier New</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2_Office Theme</vt:lpstr>
      <vt:lpstr>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MainActivity.java</vt:lpstr>
      <vt:lpstr>Update MainActivity.java</vt:lpstr>
      <vt:lpstr>Launch Lab 2 – Hurray!</vt:lpstr>
      <vt:lpstr>PowerPoint Presentation</vt:lpstr>
      <vt:lpstr>Updated MainActivity.java – Screen shot</vt:lpstr>
      <vt:lpstr>Update MainActivity.java</vt:lpstr>
      <vt:lpstr>Run and Check Log Filter – Verify the Messages</vt:lpstr>
      <vt:lpstr>PowerPoint Presentation</vt:lpstr>
      <vt:lpstr>Induce an Error in MainActivity.java - Screenshot</vt:lpstr>
      <vt:lpstr>Induce an Error in MainActivity.java </vt:lpstr>
      <vt:lpstr>Run the App  To see the Error</vt:lpstr>
      <vt:lpstr>PowerPoint Presentation</vt:lpstr>
      <vt:lpstr>What is a Toast?</vt:lpstr>
      <vt:lpstr>Modify MainActivity.java by adding Toast</vt:lpstr>
      <vt:lpstr>Run the App  View the Toast by clicking on settings (right hand corner) </vt:lpstr>
      <vt:lpstr>PowerPoint Presentation</vt:lpstr>
      <vt:lpstr>Add a Breakpoint  Run the app in Debug Mode</vt:lpstr>
      <vt:lpstr>Debug Window</vt:lpstr>
      <vt:lpstr>Stop the Debugger</vt:lpstr>
      <vt:lpstr>Dalivik Debug Monitor Server (DDMS)</vt:lpstr>
      <vt:lpstr>DDMS</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vt:lpstr>
      <vt:lpstr>Add onClick Method in OurOnClickListener.java  To Listen Submit Action in Mobile UI  Screenshot</vt:lpstr>
      <vt:lpstr>Add onClick Method in OurOnClickListener.java  To Listen Submit Action in Mobile UI</vt:lpstr>
      <vt:lpstr>Add onCreate Method in MainActivity.java  For Main Screen Submit Action Invocation (OurOnClickListener.java)  Screenshot</vt:lpstr>
      <vt:lpstr>Add onCreate Method in MainActivity.java  For Main Screen Submit Action Invocation (OurOnClickListener.java)</vt:lpstr>
      <vt:lpstr>Run the Application</vt:lpstr>
      <vt:lpstr>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AsyncTask</vt:lpstr>
      <vt:lpstr>AsyncTask – Cont’d</vt:lpstr>
      <vt:lpstr>AsyncTask – Life Cycle</vt:lpstr>
      <vt:lpstr>AsyncTask – Life Cycle - Cont’d</vt:lpstr>
      <vt:lpstr>AsyncTask – Usage</vt:lpstr>
      <vt:lpstr>PowerPoint Presentation</vt:lpstr>
      <vt:lpstr>Click Counter Application – User Interface</vt:lpstr>
      <vt:lpstr>Click Counter Application</vt:lpstr>
      <vt:lpstr>Click Counter Application</vt:lpstr>
      <vt:lpstr>Run the Click Counter Application</vt:lpstr>
      <vt:lpstr>PowerPoint Presentation</vt:lpstr>
      <vt:lpstr>Http Client Demo Application – User Interface</vt:lpstr>
      <vt:lpstr>HttpClientDemo Application - GET</vt:lpstr>
      <vt:lpstr>HttpClientDemo Application - POST</vt:lpstr>
      <vt:lpstr>HttpClientDemo Application – Parse RESPONSE (GET/POST)</vt:lpstr>
      <vt:lpstr>Run HttpClientDemo Application</vt:lpstr>
      <vt:lpstr>PowerPoint Presentation</vt:lpstr>
      <vt:lpstr>Android Mobile Application – Bluemix REST Service</vt:lpstr>
      <vt:lpstr>Create Login UI Interface</vt:lpstr>
      <vt:lpstr>Add Activity to Login UI Interface  Button Event</vt:lpstr>
      <vt:lpstr>Add Activity to Login UI Interface  CheckLogin()</vt:lpstr>
      <vt:lpstr>PowerPoint Presentation</vt:lpstr>
      <vt:lpstr>LoginTask (AsyncTask)  Performs Post to REST URI</vt:lpstr>
      <vt:lpstr>Login UI  ReceiveResult from LoginTask</vt:lpstr>
      <vt:lpstr>Create Search Interface</vt:lpstr>
      <vt:lpstr>Add Activity to Search UI Interface  Button Event</vt:lpstr>
      <vt:lpstr>Add Activity to Login UI Interface  CheckLogin()</vt:lpstr>
      <vt:lpstr>SearchTipsTask (AsyncTask)  Performs Post to REST URI</vt:lpstr>
      <vt:lpstr>Search UI  ReceiveResult from SearchTips</vt:lpstr>
      <vt:lpstr>Registering the interfaces</vt:lpstr>
      <vt:lpstr>Build the Android Application</vt:lpstr>
      <vt:lpstr>Run the Android Application</vt:lpstr>
      <vt:lpstr>Generating an APK Signing an Android Application</vt:lpstr>
      <vt:lpstr>Generating an APK  Signing an Android Application</vt:lpstr>
      <vt:lpstr>Signing an Android Application</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lpstr>Extend Mobile Application – Using Full Power of Bluemix by Adding Watson Services</vt:lpstr>
      <vt:lpstr>Light UI – Heavy Server side</vt:lpstr>
      <vt:lpstr>Mobile UI Flow</vt:lpstr>
      <vt:lpstr>Task Execution Protocol – Step by step </vt:lpstr>
      <vt:lpstr>Task Execution Protocol – Step by step </vt:lpstr>
      <vt:lpstr>How are all these stitched together? - without headache</vt:lpstr>
      <vt:lpstr>How are all these stitched together? - without headache</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191</cp:revision>
  <dcterms:created xsi:type="dcterms:W3CDTF">2015-09-01T18:14:03Z</dcterms:created>
  <dcterms:modified xsi:type="dcterms:W3CDTF">2015-09-23T23:37:14Z</dcterms:modified>
</cp:coreProperties>
</file>